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8" r:id="rId2"/>
    <p:sldId id="262" r:id="rId3"/>
    <p:sldId id="259" r:id="rId4"/>
    <p:sldId id="271" r:id="rId5"/>
    <p:sldId id="272" r:id="rId6"/>
    <p:sldId id="273" r:id="rId7"/>
    <p:sldId id="281" r:id="rId8"/>
    <p:sldId id="282" r:id="rId9"/>
    <p:sldId id="284" r:id="rId10"/>
    <p:sldId id="263" r:id="rId11"/>
    <p:sldId id="280" r:id="rId12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392"/>
    <p:restoredTop sz="77366"/>
  </p:normalViewPr>
  <p:slideViewPr>
    <p:cSldViewPr snapToGrid="0" snapToObjects="1">
      <p:cViewPr varScale="1">
        <p:scale>
          <a:sx n="97" d="100"/>
          <a:sy n="97" d="100"/>
        </p:scale>
        <p:origin x="4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E1525A-1DB7-9841-96C6-CE47F2A26629}" type="datetimeFigureOut">
              <a:rPr lang="en-KR" smtClean="0"/>
              <a:t>2021/05/15</a:t>
            </a:fld>
            <a:endParaRPr lang="en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DF32C2-D77A-5142-ADAD-4AC6DDE08C6B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112575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44dcee17b_2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gc44dcee17b_2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c44dcee17b_2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gc44dcee17b_2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44dcee17b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 lang="en-US" altLang="ko-KR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gc44dcee17b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44dcee17b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gc44dcee17b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777834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44dcee17b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 lang="en-US" altLang="ko-KR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gc44dcee17b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845843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44dcee17b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gc44dcee17b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918129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44dcee17b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 lang="en-US" altLang="ko-KR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gc44dcee17b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030596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44dcee17b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gc44dcee17b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984840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44dcee17b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gc44dcee17b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796855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c44dcee17b_2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lgun Gothic"/>
              <a:buNone/>
            </a:pPr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gc44dcee17b_2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BB53-52A6-0F4D-9153-39BC1A5E79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B691F1-C8EB-BA47-91F4-9CB9FFDAF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AA475D-86FE-B84F-A326-0D6DFE2F7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145BF-A2F8-A446-B508-5382CCD6A03C}" type="datetimeFigureOut">
              <a:rPr lang="en-KR" smtClean="0"/>
              <a:t>2021/05/15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9E88F5-D7B3-AD4C-AEF5-9A328D336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0DAB1-091A-0F4E-A3BC-B5A7E45AA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146B2-C07F-1342-84AB-65409560041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889860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3203C-753C-D94B-8A3B-B2BE67001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690B90-CFBC-4B4F-A98E-66F70BC49A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2B6E7-EB81-9043-921A-805244922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145BF-A2F8-A446-B508-5382CCD6A03C}" type="datetimeFigureOut">
              <a:rPr lang="en-KR" smtClean="0"/>
              <a:t>2021/05/15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7A16B0-EC14-A747-A5A6-1F9515FEA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0F6FC-9180-514A-A961-76EFEFB0EA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146B2-C07F-1342-84AB-65409560041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554466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124FDC-B26A-E941-A17D-7A9680BE8A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DC39B5-428B-3844-90FE-F63B3DFA15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EE556-538B-4B42-AEAE-ABEF04887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145BF-A2F8-A446-B508-5382CCD6A03C}" type="datetimeFigureOut">
              <a:rPr lang="en-KR" smtClean="0"/>
              <a:t>2021/05/15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38C2E7-FFBD-FD4E-A636-DB72DC2F8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B3FBFB-D8F5-644A-921C-CF4837700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146B2-C07F-1342-84AB-65409560041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0222642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7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altLang="ko" smtClean="0"/>
              <a:pPr/>
              <a:t>‹#›</a:t>
            </a:fld>
            <a:endParaRPr lang="ko" altLang="en-US"/>
          </a:p>
        </p:txBody>
      </p:sp>
    </p:spTree>
    <p:extLst>
      <p:ext uri="{BB962C8B-B14F-4D97-AF65-F5344CB8AC3E}">
        <p14:creationId xmlns:p14="http://schemas.microsoft.com/office/powerpoint/2010/main" val="17326662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E0A64-DADB-454C-8D18-EF31362DC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C10AA-7C0F-234C-8D58-7F9D24A99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2A82D8-1BE7-5241-A401-9EB7E71C7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145BF-A2F8-A446-B508-5382CCD6A03C}" type="datetimeFigureOut">
              <a:rPr lang="en-KR" smtClean="0"/>
              <a:t>2021/05/15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67D018-7BAB-384D-9F23-1E4C6E18C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37126C-9548-4541-B319-7DD48D1DA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146B2-C07F-1342-84AB-65409560041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445782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A44EB-4F2C-A94E-A62E-7D8B91C37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1007D8-08BE-754D-825D-EAAA8F96DE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C8805A-D58D-F744-A91B-D7F500D13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145BF-A2F8-A446-B508-5382CCD6A03C}" type="datetimeFigureOut">
              <a:rPr lang="en-KR" smtClean="0"/>
              <a:t>2021/05/15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50AF5A-89AF-5F4D-A69B-53703D0C0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9DB66-0D5B-5B48-A9A5-1CFF6733B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146B2-C07F-1342-84AB-65409560041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262163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32A81-0F63-A84E-83D7-3E4D34549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65A3F-320C-1148-BF6A-1B5B0A1BE2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120BAA-202F-6B4A-B3B8-59EF5B5511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3703C-5FF0-A04C-B734-E9ABDB598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145BF-A2F8-A446-B508-5382CCD6A03C}" type="datetimeFigureOut">
              <a:rPr lang="en-KR" smtClean="0"/>
              <a:t>2021/05/15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BD6734-2036-9548-B140-D194EA321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9E9AB1-7A8D-424D-AB53-22E2E23A6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146B2-C07F-1342-84AB-65409560041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68452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37CCE-A36B-4A44-AAFC-2C8074274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2791EF-2230-0649-9C69-A4CD91FE17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FA0751-B63F-3F49-A4FD-B3AAB8D81E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049750C-0837-F248-90FA-876942E9DD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01F08E-627C-8144-A49F-E60C9E9B4F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DDE406-4FE6-4640-AB3F-7087959D7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145BF-A2F8-A446-B508-5382CCD6A03C}" type="datetimeFigureOut">
              <a:rPr lang="en-KR" smtClean="0"/>
              <a:t>2021/05/15</a:t>
            </a:fld>
            <a:endParaRPr lang="en-K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B1FE058-62C0-C949-A4A5-80D23116F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DB721EF-31CC-FF40-A976-DE38C1C63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146B2-C07F-1342-84AB-65409560041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566969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EE369-0354-B744-A252-9B25D99EC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AC2F4E-3B3A-814C-B170-724F83E73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145BF-A2F8-A446-B508-5382CCD6A03C}" type="datetimeFigureOut">
              <a:rPr lang="en-KR" smtClean="0"/>
              <a:t>2021/05/15</a:t>
            </a:fld>
            <a:endParaRPr lang="en-K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B6F2A6-D756-E141-A41A-D6D065EC3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7B36BD-9496-3E48-B556-9263E67CB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146B2-C07F-1342-84AB-65409560041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191694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8C8C34-DEBA-BF46-9123-F621A439F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145BF-A2F8-A446-B508-5382CCD6A03C}" type="datetimeFigureOut">
              <a:rPr lang="en-KR" smtClean="0"/>
              <a:t>2021/05/15</a:t>
            </a:fld>
            <a:endParaRPr lang="en-K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D7A3C3-E8E0-C44F-BC75-486F7C7FA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C56B7E-1403-3B49-9CF1-CEAFD8DFB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146B2-C07F-1342-84AB-65409560041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393621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820C34-1976-1F44-B06A-33412B5F2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423E9-C716-664F-BD8A-DED6EAB68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3BB76E-050D-AE49-9CEE-0433E769E9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06C5BC-5F28-9A4C-B44B-08D7B0F07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145BF-A2F8-A446-B508-5382CCD6A03C}" type="datetimeFigureOut">
              <a:rPr lang="en-KR" smtClean="0"/>
              <a:t>2021/05/15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4E28D3-959E-E94B-A1FF-0201F36B8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79A0C4-7B48-4643-95E0-A41E5B27F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146B2-C07F-1342-84AB-65409560041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4080678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A0896-9D75-5A45-A471-AA4457B884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1FDE80-62B8-1947-BAF8-103E3B518A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FD7A54-3358-5646-88F5-5A6EF59C57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BB3F2A-20CF-8242-BE7B-6E10CF21C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145BF-A2F8-A446-B508-5382CCD6A03C}" type="datetimeFigureOut">
              <a:rPr lang="en-KR" smtClean="0"/>
              <a:t>2021/05/15</a:t>
            </a:fld>
            <a:endParaRPr lang="en-K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0159C-C1EE-E34C-8922-9AED36F44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FDAE18-EE59-5441-A71D-D028EA1D6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C146B2-C07F-1342-84AB-65409560041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862105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278243-0F1C-BB44-8148-19A9FADF9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39E293-BBCA-A343-92E1-D6856B606A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B0466-A681-DF40-BA2B-650A46492D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E145BF-A2F8-A446-B508-5382CCD6A03C}" type="datetimeFigureOut">
              <a:rPr lang="en-KR" smtClean="0"/>
              <a:t>2021/05/15</a:t>
            </a:fld>
            <a:endParaRPr lang="en-K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458E5F-43F4-5647-908B-1BE30BBD11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A0772-D427-F141-A87E-6102EB1C5C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C146B2-C07F-1342-84AB-65409560041E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450676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Fkqf3dS9Cqw&amp;t=1752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junyanz/pytorch-CycleGAN-and-pix2pix" TargetMode="External"/><Relationship Id="rId4" Type="http://schemas.openxmlformats.org/officeDocument/2006/relationships/hyperlink" Target="https://www.slideshare.net/NaverEngineering/finding-connections-among-images-using-cyclegan?from_action=save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04B993-D1D9-4FF9-9049-190B1DE61B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87073" y="2727947"/>
            <a:ext cx="11360800" cy="1122400"/>
          </a:xfrm>
        </p:spPr>
        <p:txBody>
          <a:bodyPr/>
          <a:lstStyle/>
          <a:p>
            <a:r>
              <a:rPr lang="ko-KR" altLang="en-US" dirty="0"/>
              <a:t>딥러닝 논문 구현 스터디 </a:t>
            </a:r>
            <a:r>
              <a:rPr lang="en-US" altLang="ko-KR" dirty="0"/>
              <a:t>2</a:t>
            </a:r>
            <a:r>
              <a:rPr lang="ko-KR" altLang="en-US" dirty="0"/>
              <a:t>팀</a:t>
            </a:r>
          </a:p>
        </p:txBody>
      </p:sp>
      <p:sp>
        <p:nvSpPr>
          <p:cNvPr id="3" name="제목 1">
            <a:extLst>
              <a:ext uri="{FF2B5EF4-FFF2-40B4-BE49-F238E27FC236}">
                <a16:creationId xmlns:a16="http://schemas.microsoft.com/office/drawing/2014/main" id="{71078F49-1549-4D2E-81A6-DD5690E330CF}"/>
              </a:ext>
            </a:extLst>
          </p:cNvPr>
          <p:cNvSpPr txBox="1">
            <a:spLocks/>
          </p:cNvSpPr>
          <p:nvPr/>
        </p:nvSpPr>
        <p:spPr>
          <a:xfrm>
            <a:off x="3212290" y="3678069"/>
            <a:ext cx="8527953" cy="814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ko-KR" altLang="en-US" sz="2133" b="1" dirty="0" err="1"/>
              <a:t>송유지</a:t>
            </a:r>
            <a:r>
              <a:rPr lang="en-US" altLang="ko-KR" sz="2133" b="1" dirty="0"/>
              <a:t>, </a:t>
            </a:r>
            <a:r>
              <a:rPr lang="ko-KR" altLang="en-US" sz="2133" b="1" dirty="0"/>
              <a:t>유승태</a:t>
            </a:r>
            <a:r>
              <a:rPr lang="en-US" altLang="ko-KR" sz="2133" b="1" dirty="0"/>
              <a:t>, </a:t>
            </a:r>
            <a:r>
              <a:rPr lang="ko-KR" altLang="en-US" sz="2133" b="1" dirty="0"/>
              <a:t>이민정</a:t>
            </a:r>
          </a:p>
        </p:txBody>
      </p:sp>
      <p:grpSp>
        <p:nvGrpSpPr>
          <p:cNvPr id="4" name="Google Shape;149;gc44dcee17b_2_97">
            <a:extLst>
              <a:ext uri="{FF2B5EF4-FFF2-40B4-BE49-F238E27FC236}">
                <a16:creationId xmlns:a16="http://schemas.microsoft.com/office/drawing/2014/main" id="{99D36EFB-2E1E-4FD0-A193-69E7E7B67C3A}"/>
              </a:ext>
            </a:extLst>
          </p:cNvPr>
          <p:cNvGrpSpPr/>
          <p:nvPr/>
        </p:nvGrpSpPr>
        <p:grpSpPr>
          <a:xfrm>
            <a:off x="9590777" y="-3379"/>
            <a:ext cx="1924052" cy="6861379"/>
            <a:chOff x="3023419" y="1430594"/>
            <a:chExt cx="2164450" cy="2156700"/>
          </a:xfrm>
        </p:grpSpPr>
        <p:sp>
          <p:nvSpPr>
            <p:cNvPr id="5" name="Google Shape;150;gc44dcee17b_2_97">
              <a:extLst>
                <a:ext uri="{FF2B5EF4-FFF2-40B4-BE49-F238E27FC236}">
                  <a16:creationId xmlns:a16="http://schemas.microsoft.com/office/drawing/2014/main" id="{9CDA9F05-3AA6-475A-8152-10985719E8C8}"/>
                </a:ext>
              </a:extLst>
            </p:cNvPr>
            <p:cNvSpPr/>
            <p:nvPr/>
          </p:nvSpPr>
          <p:spPr>
            <a:xfrm>
              <a:off x="3023419" y="1430594"/>
              <a:ext cx="721500" cy="2156700"/>
            </a:xfrm>
            <a:prstGeom prst="rect">
              <a:avLst/>
            </a:prstGeom>
            <a:solidFill>
              <a:srgbClr val="004DA6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" name="Google Shape;151;gc44dcee17b_2_97">
              <a:extLst>
                <a:ext uri="{FF2B5EF4-FFF2-40B4-BE49-F238E27FC236}">
                  <a16:creationId xmlns:a16="http://schemas.microsoft.com/office/drawing/2014/main" id="{73E6FB2F-1D22-46B2-999B-5C6F7B2643C3}"/>
                </a:ext>
              </a:extLst>
            </p:cNvPr>
            <p:cNvSpPr/>
            <p:nvPr/>
          </p:nvSpPr>
          <p:spPr>
            <a:xfrm>
              <a:off x="3744894" y="1430594"/>
              <a:ext cx="721500" cy="2156700"/>
            </a:xfrm>
            <a:prstGeom prst="rect">
              <a:avLst/>
            </a:prstGeom>
            <a:solidFill>
              <a:srgbClr val="008BBB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" name="Google Shape;152;gc44dcee17b_2_97">
              <a:extLst>
                <a:ext uri="{FF2B5EF4-FFF2-40B4-BE49-F238E27FC236}">
                  <a16:creationId xmlns:a16="http://schemas.microsoft.com/office/drawing/2014/main" id="{A968D932-52C5-4BB4-A447-FE3C00C063B0}"/>
                </a:ext>
              </a:extLst>
            </p:cNvPr>
            <p:cNvSpPr/>
            <p:nvPr/>
          </p:nvSpPr>
          <p:spPr>
            <a:xfrm>
              <a:off x="4466369" y="1430594"/>
              <a:ext cx="721500" cy="2156700"/>
            </a:xfrm>
            <a:prstGeom prst="rect">
              <a:avLst/>
            </a:prstGeom>
            <a:solidFill>
              <a:srgbClr val="95D0E8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2548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c44dcee17b_2_107"/>
          <p:cNvSpPr txBox="1">
            <a:spLocks noGrp="1"/>
          </p:cNvSpPr>
          <p:nvPr>
            <p:ph type="subTitle" idx="1"/>
          </p:nvPr>
        </p:nvSpPr>
        <p:spPr>
          <a:xfrm>
            <a:off x="755200" y="899433"/>
            <a:ext cx="4924800" cy="908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t" anchorCtr="0">
            <a:normAutofit/>
          </a:bodyPr>
          <a:lstStyle/>
          <a:p>
            <a:pPr algn="l">
              <a:spcBef>
                <a:spcPts val="0"/>
              </a:spcBef>
              <a:buClr>
                <a:schemeClr val="dk1"/>
              </a:buClr>
              <a:buSzPts val="1600"/>
            </a:pPr>
            <a:r>
              <a:rPr lang="ko" altLang="en-US" sz="3067" b="1">
                <a:solidFill>
                  <a:srgbClr val="000000"/>
                </a:solidFill>
              </a:rPr>
              <a:t>스터디 활동 보고 </a:t>
            </a:r>
            <a:endParaRPr sz="3067" b="1">
              <a:solidFill>
                <a:srgbClr val="757070"/>
              </a:solidFill>
            </a:endParaRPr>
          </a:p>
        </p:txBody>
      </p:sp>
      <p:grpSp>
        <p:nvGrpSpPr>
          <p:cNvPr id="160" name="Google Shape;160;gc44dcee17b_2_107"/>
          <p:cNvGrpSpPr/>
          <p:nvPr/>
        </p:nvGrpSpPr>
        <p:grpSpPr>
          <a:xfrm>
            <a:off x="9590777" y="-3379"/>
            <a:ext cx="1924052" cy="269731"/>
            <a:chOff x="3023419" y="1430594"/>
            <a:chExt cx="2164450" cy="2156700"/>
          </a:xfrm>
        </p:grpSpPr>
        <p:sp>
          <p:nvSpPr>
            <p:cNvPr id="161" name="Google Shape;161;gc44dcee17b_2_107"/>
            <p:cNvSpPr/>
            <p:nvPr/>
          </p:nvSpPr>
          <p:spPr>
            <a:xfrm>
              <a:off x="3023419" y="1430594"/>
              <a:ext cx="721500" cy="2156700"/>
            </a:xfrm>
            <a:prstGeom prst="rect">
              <a:avLst/>
            </a:prstGeom>
            <a:solidFill>
              <a:srgbClr val="004DA6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400"/>
                <a:defRPr/>
              </a:pPr>
              <a:endParaRPr sz="1867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gc44dcee17b_2_107"/>
            <p:cNvSpPr/>
            <p:nvPr/>
          </p:nvSpPr>
          <p:spPr>
            <a:xfrm>
              <a:off x="3744894" y="1430594"/>
              <a:ext cx="721500" cy="2156700"/>
            </a:xfrm>
            <a:prstGeom prst="rect">
              <a:avLst/>
            </a:prstGeom>
            <a:solidFill>
              <a:srgbClr val="008BBB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400"/>
                <a:defRPr/>
              </a:pPr>
              <a:endParaRPr sz="1867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gc44dcee17b_2_107"/>
            <p:cNvSpPr/>
            <p:nvPr/>
          </p:nvSpPr>
          <p:spPr>
            <a:xfrm>
              <a:off x="4466369" y="1430594"/>
              <a:ext cx="721500" cy="2156700"/>
            </a:xfrm>
            <a:prstGeom prst="rect">
              <a:avLst/>
            </a:prstGeom>
            <a:solidFill>
              <a:srgbClr val="95D0E8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400"/>
                <a:defRPr/>
              </a:pPr>
              <a:endParaRPr sz="1867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" name="Picture 3" descr="A group of men wearing masks&#10;&#10;Description automatically generated with low confidence">
            <a:extLst>
              <a:ext uri="{FF2B5EF4-FFF2-40B4-BE49-F238E27FC236}">
                <a16:creationId xmlns:a16="http://schemas.microsoft.com/office/drawing/2014/main" id="{3CA7AF42-84C1-C844-B72E-DBC4B9643E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6419323" y="1807833"/>
            <a:ext cx="4572000" cy="3429000"/>
          </a:xfrm>
          <a:prstGeom prst="rect">
            <a:avLst/>
          </a:prstGeom>
        </p:spPr>
      </p:pic>
      <p:pic>
        <p:nvPicPr>
          <p:cNvPr id="6" name="Picture 5" descr="A group of men wearing masks&#10;&#10;Description automatically generated with low confidence">
            <a:extLst>
              <a:ext uri="{FF2B5EF4-FFF2-40B4-BE49-F238E27FC236}">
                <a16:creationId xmlns:a16="http://schemas.microsoft.com/office/drawing/2014/main" id="{61C0A6D6-34E5-0D4B-9FB1-E2931CF1FB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1200677" y="1807833"/>
            <a:ext cx="4571999" cy="3429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c44dcee17b_2_97"/>
          <p:cNvSpPr txBox="1">
            <a:spLocks noGrp="1"/>
          </p:cNvSpPr>
          <p:nvPr>
            <p:ph type="subTitle" idx="1"/>
          </p:nvPr>
        </p:nvSpPr>
        <p:spPr>
          <a:xfrm>
            <a:off x="755200" y="899433"/>
            <a:ext cx="4924800" cy="908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t" anchorCtr="0">
            <a:normAutofit/>
          </a:bodyPr>
          <a:lstStyle/>
          <a:p>
            <a:pPr algn="l">
              <a:spcBef>
                <a:spcPts val="0"/>
              </a:spcBef>
              <a:buClr>
                <a:schemeClr val="dk1"/>
              </a:buClr>
              <a:buSzPts val="1600"/>
            </a:pPr>
            <a:r>
              <a:rPr lang="ko" altLang="en-US" sz="3067" b="1" dirty="0">
                <a:solidFill>
                  <a:srgbClr val="000000"/>
                </a:solidFill>
              </a:rPr>
              <a:t>스터디 활동 계획 </a:t>
            </a:r>
            <a:r>
              <a:rPr lang="en-US" altLang="ko" sz="2800" b="1" dirty="0">
                <a:solidFill>
                  <a:srgbClr val="757070"/>
                </a:solidFill>
              </a:rPr>
              <a:t>| </a:t>
            </a:r>
            <a:r>
              <a:rPr lang="ko-KR" altLang="en-US" sz="2800" b="1" dirty="0">
                <a:solidFill>
                  <a:srgbClr val="757070"/>
                </a:solidFill>
              </a:rPr>
              <a:t>예상</a:t>
            </a:r>
            <a:endParaRPr sz="3067" b="1" dirty="0">
              <a:solidFill>
                <a:srgbClr val="757070"/>
              </a:solidFill>
            </a:endParaRPr>
          </a:p>
        </p:txBody>
      </p:sp>
      <p:grpSp>
        <p:nvGrpSpPr>
          <p:cNvPr id="149" name="Google Shape;149;gc44dcee17b_2_97"/>
          <p:cNvGrpSpPr/>
          <p:nvPr/>
        </p:nvGrpSpPr>
        <p:grpSpPr>
          <a:xfrm>
            <a:off x="9590777" y="-3379"/>
            <a:ext cx="1924052" cy="269731"/>
            <a:chOff x="3023419" y="1430594"/>
            <a:chExt cx="2164450" cy="2156700"/>
          </a:xfrm>
        </p:grpSpPr>
        <p:sp>
          <p:nvSpPr>
            <p:cNvPr id="150" name="Google Shape;150;gc44dcee17b_2_97"/>
            <p:cNvSpPr/>
            <p:nvPr/>
          </p:nvSpPr>
          <p:spPr>
            <a:xfrm>
              <a:off x="3023419" y="1430594"/>
              <a:ext cx="721500" cy="2156700"/>
            </a:xfrm>
            <a:prstGeom prst="rect">
              <a:avLst/>
            </a:prstGeom>
            <a:solidFill>
              <a:srgbClr val="004DA6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400"/>
                <a:defRPr/>
              </a:pPr>
              <a:endParaRPr sz="1867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gc44dcee17b_2_97"/>
            <p:cNvSpPr/>
            <p:nvPr/>
          </p:nvSpPr>
          <p:spPr>
            <a:xfrm>
              <a:off x="3744894" y="1430594"/>
              <a:ext cx="721500" cy="2156700"/>
            </a:xfrm>
            <a:prstGeom prst="rect">
              <a:avLst/>
            </a:prstGeom>
            <a:solidFill>
              <a:srgbClr val="008BBB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400"/>
                <a:defRPr/>
              </a:pPr>
              <a:endParaRPr sz="1867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gc44dcee17b_2_97"/>
            <p:cNvSpPr/>
            <p:nvPr/>
          </p:nvSpPr>
          <p:spPr>
            <a:xfrm>
              <a:off x="4466369" y="1430594"/>
              <a:ext cx="721500" cy="2156700"/>
            </a:xfrm>
            <a:prstGeom prst="rect">
              <a:avLst/>
            </a:prstGeom>
            <a:solidFill>
              <a:srgbClr val="95D0E8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 defTabSz="1219170">
                <a:buClr>
                  <a:srgbClr val="000000"/>
                </a:buClr>
                <a:buSzPts val="1400"/>
                <a:defRPr/>
              </a:pPr>
              <a:endParaRPr sz="1867" kern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aphicFrame>
        <p:nvGraphicFramePr>
          <p:cNvPr id="153" name="Google Shape;153;gc44dcee17b_2_97"/>
          <p:cNvGraphicFramePr/>
          <p:nvPr>
            <p:extLst>
              <p:ext uri="{D42A27DB-BD31-4B8C-83A1-F6EECF244321}">
                <p14:modId xmlns:p14="http://schemas.microsoft.com/office/powerpoint/2010/main" val="9203038"/>
              </p:ext>
            </p:extLst>
          </p:nvPr>
        </p:nvGraphicFramePr>
        <p:xfrm>
          <a:off x="535200" y="2352351"/>
          <a:ext cx="11121601" cy="2203717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8554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438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2226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5942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" sz="190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일자</a:t>
                      </a:r>
                      <a:endParaRPr sz="1500" u="none" strike="noStrike" cap="none" dirty="0"/>
                    </a:p>
                  </a:txBody>
                  <a:tcPr marL="91467" marR="91467" marT="45733" marB="45733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" sz="190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주제</a:t>
                      </a:r>
                      <a:endParaRPr sz="1500" u="none" strike="noStrike" cap="none" dirty="0"/>
                    </a:p>
                  </a:txBody>
                  <a:tcPr marL="91467" marR="91467" marT="45733" marB="45733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ko" sz="190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내용</a:t>
                      </a:r>
                      <a:endParaRPr sz="1500" u="none" strike="noStrike" cap="none" dirty="0"/>
                    </a:p>
                  </a:txBody>
                  <a:tcPr marL="91467" marR="91467" marT="45733" marB="45733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66857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6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5/26(</a:t>
                      </a:r>
                      <a:r>
                        <a:rPr lang="ko-KR" altLang="en-US" sz="16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수</a:t>
                      </a:r>
                      <a:r>
                        <a:rPr lang="en-US" altLang="ko-KR" sz="16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16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6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6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YOLOv3</a:t>
                      </a:r>
                      <a:endParaRPr sz="16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6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논문 리딩 및 질문 공유</a:t>
                      </a:r>
                    </a:p>
                  </a:txBody>
                  <a:tcPr marL="91467" marR="91467" marT="45733" marB="45733" anchor="ctr">
                    <a:lnL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7436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" sz="16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6/02(</a:t>
                      </a:r>
                      <a:r>
                        <a:rPr lang="ko-KR" altLang="en-US" sz="16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수</a:t>
                      </a:r>
                      <a:r>
                        <a:rPr lang="en-US" altLang="ko-KR" sz="16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160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67" marR="91467" marT="45733" marB="45733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  <a:tabLst/>
                        <a:defRPr/>
                      </a:pPr>
                      <a:r>
                        <a:rPr lang="en-US" sz="1500" u="none" strike="noStrike" cap="none" dirty="0"/>
                        <a:t> </a:t>
                      </a:r>
                      <a:r>
                        <a:rPr lang="en-US" sz="16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YOLOv3</a:t>
                      </a:r>
                    </a:p>
                  </a:txBody>
                  <a:tcPr marL="91467" marR="91467" marT="45733" marB="45733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6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논문 리딩 및 질문 공유</a:t>
                      </a:r>
                    </a:p>
                  </a:txBody>
                  <a:tcPr marL="91467" marR="91467" marT="45733" marB="45733" anchor="ctr">
                    <a:lnL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c44dcee17b_2_97"/>
          <p:cNvSpPr txBox="1">
            <a:spLocks noGrp="1"/>
          </p:cNvSpPr>
          <p:nvPr>
            <p:ph type="subTitle" idx="1"/>
          </p:nvPr>
        </p:nvSpPr>
        <p:spPr>
          <a:xfrm>
            <a:off x="755200" y="899433"/>
            <a:ext cx="4924800" cy="908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33" tIns="45700" rIns="91433" bIns="45700" rtlCol="0" anchor="t" anchorCtr="0">
            <a:normAutofit/>
          </a:bodyPr>
          <a:lstStyle/>
          <a:p>
            <a:pPr algn="l">
              <a:spcBef>
                <a:spcPts val="0"/>
              </a:spcBef>
              <a:buClr>
                <a:schemeClr val="dk1"/>
              </a:buClr>
              <a:buSzPts val="1600"/>
            </a:pPr>
            <a:r>
              <a:rPr lang="ko" altLang="en-US" sz="3067" b="1" dirty="0">
                <a:solidFill>
                  <a:srgbClr val="000000"/>
                </a:solidFill>
              </a:rPr>
              <a:t>스터디 활동 </a:t>
            </a:r>
            <a:r>
              <a:rPr lang="ko-KR" altLang="en-US" sz="3067" b="1" dirty="0">
                <a:solidFill>
                  <a:srgbClr val="000000"/>
                </a:solidFill>
              </a:rPr>
              <a:t>보고</a:t>
            </a:r>
            <a:r>
              <a:rPr lang="ko" altLang="en-US" sz="3067" b="1" dirty="0">
                <a:solidFill>
                  <a:srgbClr val="000000"/>
                </a:solidFill>
              </a:rPr>
              <a:t> </a:t>
            </a:r>
            <a:r>
              <a:rPr lang="en-US" altLang="ko" sz="2800" b="1" dirty="0">
                <a:solidFill>
                  <a:srgbClr val="757070"/>
                </a:solidFill>
              </a:rPr>
              <a:t>| </a:t>
            </a:r>
            <a:r>
              <a:rPr lang="ko-KR" altLang="en-US" sz="2800" b="1" dirty="0">
                <a:solidFill>
                  <a:srgbClr val="757070"/>
                </a:solidFill>
              </a:rPr>
              <a:t>내용</a:t>
            </a:r>
            <a:endParaRPr sz="3067" b="1" dirty="0">
              <a:solidFill>
                <a:srgbClr val="757070"/>
              </a:solidFill>
            </a:endParaRPr>
          </a:p>
        </p:txBody>
      </p:sp>
      <p:grpSp>
        <p:nvGrpSpPr>
          <p:cNvPr id="149" name="Google Shape;149;gc44dcee17b_2_97"/>
          <p:cNvGrpSpPr/>
          <p:nvPr/>
        </p:nvGrpSpPr>
        <p:grpSpPr>
          <a:xfrm>
            <a:off x="9590777" y="-3379"/>
            <a:ext cx="1924052" cy="269731"/>
            <a:chOff x="3023419" y="1430594"/>
            <a:chExt cx="2164450" cy="2156700"/>
          </a:xfrm>
        </p:grpSpPr>
        <p:sp>
          <p:nvSpPr>
            <p:cNvPr id="150" name="Google Shape;150;gc44dcee17b_2_97"/>
            <p:cNvSpPr/>
            <p:nvPr/>
          </p:nvSpPr>
          <p:spPr>
            <a:xfrm>
              <a:off x="3023419" y="1430594"/>
              <a:ext cx="721500" cy="2156700"/>
            </a:xfrm>
            <a:prstGeom prst="rect">
              <a:avLst/>
            </a:prstGeom>
            <a:solidFill>
              <a:srgbClr val="004DA6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gc44dcee17b_2_97"/>
            <p:cNvSpPr/>
            <p:nvPr/>
          </p:nvSpPr>
          <p:spPr>
            <a:xfrm>
              <a:off x="3744894" y="1430594"/>
              <a:ext cx="721500" cy="2156700"/>
            </a:xfrm>
            <a:prstGeom prst="rect">
              <a:avLst/>
            </a:prstGeom>
            <a:solidFill>
              <a:srgbClr val="008BBB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gc44dcee17b_2_97"/>
            <p:cNvSpPr/>
            <p:nvPr/>
          </p:nvSpPr>
          <p:spPr>
            <a:xfrm>
              <a:off x="4466369" y="1430594"/>
              <a:ext cx="721500" cy="2156700"/>
            </a:xfrm>
            <a:prstGeom prst="rect">
              <a:avLst/>
            </a:prstGeom>
            <a:solidFill>
              <a:srgbClr val="95D0E8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" name="Google Shape;102;gc44dcee17b_2_50">
            <a:extLst>
              <a:ext uri="{FF2B5EF4-FFF2-40B4-BE49-F238E27FC236}">
                <a16:creationId xmlns:a16="http://schemas.microsoft.com/office/drawing/2014/main" id="{3A0E98DD-EA89-412A-A21E-4A7B565811C9}"/>
              </a:ext>
            </a:extLst>
          </p:cNvPr>
          <p:cNvSpPr/>
          <p:nvPr/>
        </p:nvSpPr>
        <p:spPr>
          <a:xfrm>
            <a:off x="755200" y="1416514"/>
            <a:ext cx="45600" cy="491200"/>
          </a:xfrm>
          <a:prstGeom prst="rect">
            <a:avLst/>
          </a:prstGeom>
          <a:solidFill>
            <a:srgbClr val="004DA6"/>
          </a:solidFill>
          <a:ln w="12700" cap="flat" cmpd="sng">
            <a:solidFill>
              <a:srgbClr val="004DA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3;gc44dcee17b_2_50">
            <a:extLst>
              <a:ext uri="{FF2B5EF4-FFF2-40B4-BE49-F238E27FC236}">
                <a16:creationId xmlns:a16="http://schemas.microsoft.com/office/drawing/2014/main" id="{93E578A3-4583-4332-8102-C338F71C51DA}"/>
              </a:ext>
            </a:extLst>
          </p:cNvPr>
          <p:cNvSpPr txBox="1"/>
          <p:nvPr/>
        </p:nvSpPr>
        <p:spPr>
          <a:xfrm>
            <a:off x="917707" y="1478292"/>
            <a:ext cx="4302400" cy="37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>
              <a:buClr>
                <a:srgbClr val="000000"/>
              </a:buClr>
              <a:buSzPts val="1400"/>
            </a:pPr>
            <a:r>
              <a:rPr lang="ko-KR" altLang="en-US" sz="1867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스터디  날짜 및 </a:t>
            </a:r>
            <a:r>
              <a:rPr lang="ko" altLang="en-US" sz="1867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내용</a:t>
            </a:r>
            <a:endParaRPr sz="146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48;gc44dcee17b_2_97">
            <a:extLst>
              <a:ext uri="{FF2B5EF4-FFF2-40B4-BE49-F238E27FC236}">
                <a16:creationId xmlns:a16="http://schemas.microsoft.com/office/drawing/2014/main" id="{A90D7BA0-4702-4337-BA42-E71D2980B3BB}"/>
              </a:ext>
            </a:extLst>
          </p:cNvPr>
          <p:cNvSpPr txBox="1">
            <a:spLocks/>
          </p:cNvSpPr>
          <p:nvPr/>
        </p:nvSpPr>
        <p:spPr>
          <a:xfrm>
            <a:off x="1026535" y="1727415"/>
            <a:ext cx="9540743" cy="1015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90000"/>
              </a:lnSpc>
              <a:buClr>
                <a:schemeClr val="dk1"/>
              </a:buClr>
              <a:buSzPts val="1600"/>
            </a:pPr>
            <a:r>
              <a:rPr lang="en-US" altLang="ko-KR" sz="1800" b="1" dirty="0">
                <a:solidFill>
                  <a:srgbClr val="000000"/>
                </a:solidFill>
              </a:rPr>
              <a:t>3/31</a:t>
            </a:r>
            <a:r>
              <a:rPr lang="ko-KR" altLang="en-US" sz="1800" b="1" dirty="0">
                <a:solidFill>
                  <a:srgbClr val="000000"/>
                </a:solidFill>
              </a:rPr>
              <a:t> </a:t>
            </a:r>
            <a:r>
              <a:rPr lang="en-US" altLang="ko-KR" sz="1800" b="1" dirty="0">
                <a:solidFill>
                  <a:srgbClr val="000000"/>
                </a:solidFill>
              </a:rPr>
              <a:t>4/7</a:t>
            </a:r>
            <a:r>
              <a:rPr lang="ko-KR" altLang="en-US" sz="1800" b="1" dirty="0">
                <a:solidFill>
                  <a:srgbClr val="000000"/>
                </a:solidFill>
              </a:rPr>
              <a:t> </a:t>
            </a:r>
            <a:r>
              <a:rPr lang="en-US" altLang="ko-KR" sz="1800" b="1" dirty="0">
                <a:solidFill>
                  <a:srgbClr val="000000"/>
                </a:solidFill>
              </a:rPr>
              <a:t>4/28</a:t>
            </a:r>
            <a:r>
              <a:rPr lang="ko-KR" altLang="en-US" sz="1800" b="1" dirty="0">
                <a:solidFill>
                  <a:srgbClr val="000000"/>
                </a:solidFill>
              </a:rPr>
              <a:t> </a:t>
            </a:r>
            <a:r>
              <a:rPr lang="en-US" altLang="ko-KR" sz="1800" b="1" dirty="0">
                <a:solidFill>
                  <a:srgbClr val="000000"/>
                </a:solidFill>
              </a:rPr>
              <a:t>5/12</a:t>
            </a:r>
          </a:p>
          <a:p>
            <a:pPr marL="0" indent="0">
              <a:lnSpc>
                <a:spcPct val="90000"/>
              </a:lnSpc>
              <a:buClr>
                <a:schemeClr val="dk1"/>
              </a:buClr>
              <a:buSzPts val="1600"/>
            </a:pPr>
            <a:r>
              <a:rPr lang="en-US" altLang="ko-KR" sz="2400" b="1" dirty="0">
                <a:solidFill>
                  <a:srgbClr val="000000"/>
                </a:solidFill>
              </a:rPr>
              <a:t>Unpaired Image-to-Image Translation</a:t>
            </a:r>
          </a:p>
          <a:p>
            <a:pPr marL="0" indent="0">
              <a:lnSpc>
                <a:spcPct val="90000"/>
              </a:lnSpc>
              <a:buClr>
                <a:schemeClr val="dk1"/>
              </a:buClr>
              <a:buSzPts val="1600"/>
            </a:pPr>
            <a:r>
              <a:rPr lang="en-US" altLang="ko-KR" sz="2400" b="1" dirty="0">
                <a:solidFill>
                  <a:srgbClr val="000000"/>
                </a:solidFill>
              </a:rPr>
              <a:t>using Cycle-Consistent Adversarial Networks</a:t>
            </a:r>
            <a:endParaRPr lang="ko-KR" altLang="en-US" sz="2400" b="1" dirty="0">
              <a:solidFill>
                <a:srgbClr val="757070"/>
              </a:solidFill>
            </a:endParaRPr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EF2565EF-6676-E14C-9BC6-1C252DC92F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27"/>
          <a:stretch/>
        </p:blipFill>
        <p:spPr>
          <a:xfrm>
            <a:off x="2777998" y="2743200"/>
            <a:ext cx="5804004" cy="399761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gc44dcee17b_2_50"/>
          <p:cNvGrpSpPr/>
          <p:nvPr/>
        </p:nvGrpSpPr>
        <p:grpSpPr>
          <a:xfrm>
            <a:off x="9590777" y="-3379"/>
            <a:ext cx="1924052" cy="269731"/>
            <a:chOff x="3023419" y="1430594"/>
            <a:chExt cx="2164450" cy="2156700"/>
          </a:xfrm>
        </p:grpSpPr>
        <p:sp>
          <p:nvSpPr>
            <p:cNvPr id="99" name="Google Shape;99;gc44dcee17b_2_50"/>
            <p:cNvSpPr/>
            <p:nvPr/>
          </p:nvSpPr>
          <p:spPr>
            <a:xfrm>
              <a:off x="3023419" y="1430594"/>
              <a:ext cx="721500" cy="2156700"/>
            </a:xfrm>
            <a:prstGeom prst="rect">
              <a:avLst/>
            </a:prstGeom>
            <a:solidFill>
              <a:srgbClr val="004DA6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gc44dcee17b_2_50"/>
            <p:cNvSpPr/>
            <p:nvPr/>
          </p:nvSpPr>
          <p:spPr>
            <a:xfrm>
              <a:off x="3744894" y="1430594"/>
              <a:ext cx="721500" cy="2156700"/>
            </a:xfrm>
            <a:prstGeom prst="rect">
              <a:avLst/>
            </a:prstGeom>
            <a:solidFill>
              <a:srgbClr val="008BBB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gc44dcee17b_2_50"/>
            <p:cNvSpPr/>
            <p:nvPr/>
          </p:nvSpPr>
          <p:spPr>
            <a:xfrm>
              <a:off x="4466369" y="1430594"/>
              <a:ext cx="721500" cy="2156700"/>
            </a:xfrm>
            <a:prstGeom prst="rect">
              <a:avLst/>
            </a:prstGeom>
            <a:solidFill>
              <a:srgbClr val="95D0E8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2" name="Google Shape;102;gc44dcee17b_2_50"/>
          <p:cNvSpPr/>
          <p:nvPr/>
        </p:nvSpPr>
        <p:spPr>
          <a:xfrm>
            <a:off x="434477" y="2372989"/>
            <a:ext cx="45600" cy="491200"/>
          </a:xfrm>
          <a:prstGeom prst="rect">
            <a:avLst/>
          </a:prstGeom>
          <a:solidFill>
            <a:srgbClr val="004DA6"/>
          </a:solidFill>
          <a:ln w="12700" cap="flat" cmpd="sng">
            <a:solidFill>
              <a:srgbClr val="004DA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gc44dcee17b_2_50"/>
          <p:cNvSpPr txBox="1"/>
          <p:nvPr/>
        </p:nvSpPr>
        <p:spPr>
          <a:xfrm>
            <a:off x="596984" y="2434767"/>
            <a:ext cx="4302400" cy="420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>
              <a:buClr>
                <a:srgbClr val="000000"/>
              </a:buClr>
              <a:buSzPts val="1400"/>
            </a:pPr>
            <a:r>
              <a:rPr lang="ko" altLang="en-US" sz="2133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내용</a:t>
            </a:r>
            <a:endParaRPr sz="1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gc44dcee17b_2_50"/>
          <p:cNvSpPr/>
          <p:nvPr/>
        </p:nvSpPr>
        <p:spPr>
          <a:xfrm>
            <a:off x="434477" y="4981461"/>
            <a:ext cx="45600" cy="491200"/>
          </a:xfrm>
          <a:prstGeom prst="rect">
            <a:avLst/>
          </a:prstGeom>
          <a:solidFill>
            <a:srgbClr val="004DA6"/>
          </a:solidFill>
          <a:ln w="12700" cap="flat" cmpd="sng">
            <a:solidFill>
              <a:srgbClr val="004DA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gc44dcee17b_2_50"/>
          <p:cNvSpPr txBox="1"/>
          <p:nvPr/>
        </p:nvSpPr>
        <p:spPr>
          <a:xfrm>
            <a:off x="596984" y="5043239"/>
            <a:ext cx="4302400" cy="379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>
              <a:buClr>
                <a:srgbClr val="000000"/>
              </a:buClr>
              <a:buSzPts val="1400"/>
            </a:pPr>
            <a:r>
              <a:rPr lang="ko" altLang="en-US" sz="1867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사용하는 교재 및 참고자료</a:t>
            </a:r>
            <a:endParaRPr sz="146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gc44dcee17b_2_50"/>
          <p:cNvSpPr txBox="1"/>
          <p:nvPr/>
        </p:nvSpPr>
        <p:spPr>
          <a:xfrm>
            <a:off x="755200" y="899433"/>
            <a:ext cx="4924800" cy="9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rm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1600"/>
            </a:pPr>
            <a:r>
              <a:rPr lang="ko" altLang="en-US" sz="3067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스터디 활동 </a:t>
            </a:r>
            <a:r>
              <a:rPr lang="ko-KR" altLang="en-US" sz="3067" b="1" dirty="0"/>
              <a:t>보고</a:t>
            </a:r>
            <a:r>
              <a:rPr lang="ko" altLang="en-US" sz="3067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" sz="2800" b="1" dirty="0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| </a:t>
            </a:r>
            <a:r>
              <a:rPr lang="ko-KR" altLang="en-US" sz="2800" b="1" dirty="0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내용</a:t>
            </a:r>
            <a:endParaRPr sz="3067" b="1" dirty="0">
              <a:solidFill>
                <a:srgbClr val="75707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gc44dcee17b_2_50"/>
          <p:cNvSpPr txBox="1"/>
          <p:nvPr/>
        </p:nvSpPr>
        <p:spPr>
          <a:xfrm>
            <a:off x="514664" y="1631023"/>
            <a:ext cx="7245267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 lvl="0">
              <a:buSzPts val="2100"/>
            </a:pPr>
            <a:r>
              <a:rPr lang="en-US" sz="2800" dirty="0" err="1">
                <a:solidFill>
                  <a:srgbClr val="004DA6"/>
                </a:solidFill>
                <a:latin typeface="Arial"/>
                <a:ea typeface="Arial"/>
                <a:cs typeface="Arial"/>
                <a:sym typeface="Arial"/>
              </a:rPr>
              <a:t>CycleGAN</a:t>
            </a:r>
            <a:endParaRPr sz="1467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gc44dcee17b_2_50"/>
          <p:cNvSpPr txBox="1"/>
          <p:nvPr/>
        </p:nvSpPr>
        <p:spPr>
          <a:xfrm>
            <a:off x="45600" y="5744522"/>
            <a:ext cx="121464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 lvl="0">
              <a:buSzPts val="1200"/>
            </a:pPr>
            <a:r>
              <a:rPr lang="ko" altLang="en-U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주교재</a:t>
            </a:r>
            <a:r>
              <a:rPr lang="en-US" altLang="ko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_</a:t>
            </a:r>
            <a:r>
              <a:rPr lang="en-US" altLang="ko" sz="1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CycleGAN</a:t>
            </a:r>
            <a:r>
              <a:rPr lang="en-US" altLang="ko" sz="1600" dirty="0"/>
              <a:t> : </a:t>
            </a:r>
            <a:r>
              <a:rPr lang="ko-KR" altLang="en-US" sz="1600" dirty="0"/>
              <a:t>영상 </a:t>
            </a:r>
            <a:r>
              <a:rPr lang="en-US" altLang="ko-KR" sz="1600" dirty="0">
                <a:hlinkClick r:id="rId3"/>
              </a:rPr>
              <a:t>https://www.youtube.com/watch?v=Fkqf3dS9Cqw&amp;t=1752s</a:t>
            </a:r>
            <a:endParaRPr lang="en-US" altLang="ko-KR" sz="1600" dirty="0"/>
          </a:p>
          <a:p>
            <a:pPr lvl="0">
              <a:buSzPts val="1200"/>
            </a:pPr>
            <a:r>
              <a:rPr lang="en-US" altLang="ko-KR" sz="1600" dirty="0"/>
              <a:t>	</a:t>
            </a:r>
            <a:r>
              <a:rPr lang="ko-KR" altLang="en-US" sz="1600" dirty="0"/>
              <a:t>영상 강의자료</a:t>
            </a:r>
            <a:r>
              <a:rPr lang="en-US" altLang="ko-KR" sz="1600" dirty="0"/>
              <a:t>:</a:t>
            </a:r>
            <a:r>
              <a:rPr lang="ko-KR" altLang="en-US" sz="1600" dirty="0"/>
              <a:t> </a:t>
            </a:r>
            <a:r>
              <a:rPr lang="en-US" altLang="ko-KR" sz="1600" dirty="0">
                <a:hlinkClick r:id="rId4"/>
              </a:rPr>
              <a:t>https://www.slideshare.net/NaverEngineering/finding-connections-among-images-using-cyclegan?from_action=save</a:t>
            </a:r>
            <a:endParaRPr lang="en-US" altLang="ko-KR" sz="1600" dirty="0"/>
          </a:p>
          <a:p>
            <a:pPr lvl="0">
              <a:buSzPts val="1200"/>
            </a:pPr>
            <a:r>
              <a:rPr lang="en-US" altLang="ko" sz="16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r>
              <a:rPr lang="en-US" altLang="ko" sz="1600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github</a:t>
            </a:r>
            <a:r>
              <a:rPr lang="en-US" altLang="ko" sz="1600" dirty="0">
                <a:solidFill>
                  <a:schemeClr val="dk1"/>
                </a:solidFill>
              </a:rPr>
              <a:t> </a:t>
            </a:r>
            <a:r>
              <a:rPr lang="ko-KR" altLang="en-US" sz="1600" dirty="0">
                <a:solidFill>
                  <a:schemeClr val="dk1"/>
                </a:solidFill>
              </a:rPr>
              <a:t>코드 </a:t>
            </a:r>
            <a:r>
              <a:rPr lang="en-US" altLang="ko-KR" sz="1600" dirty="0">
                <a:solidFill>
                  <a:schemeClr val="dk1"/>
                </a:solidFill>
              </a:rPr>
              <a:t>: </a:t>
            </a:r>
            <a:r>
              <a:rPr lang="en-US" altLang="ko-KR" sz="1600" dirty="0">
                <a:solidFill>
                  <a:schemeClr val="dk1"/>
                </a:solidFill>
                <a:hlinkClick r:id="rId5"/>
              </a:rPr>
              <a:t>https://</a:t>
            </a:r>
            <a:r>
              <a:rPr lang="en-US" altLang="ko-KR" sz="1600" dirty="0" err="1">
                <a:solidFill>
                  <a:schemeClr val="dk1"/>
                </a:solidFill>
                <a:hlinkClick r:id="rId5"/>
              </a:rPr>
              <a:t>github.com</a:t>
            </a:r>
            <a:r>
              <a:rPr lang="en-US" altLang="ko-KR" sz="1600" dirty="0">
                <a:solidFill>
                  <a:schemeClr val="dk1"/>
                </a:solidFill>
                <a:hlinkClick r:id="rId5"/>
              </a:rPr>
              <a:t>/</a:t>
            </a:r>
            <a:r>
              <a:rPr lang="en-US" altLang="ko-KR" sz="1600" dirty="0" err="1">
                <a:solidFill>
                  <a:schemeClr val="dk1"/>
                </a:solidFill>
                <a:hlinkClick r:id="rId5"/>
              </a:rPr>
              <a:t>junyanz</a:t>
            </a:r>
            <a:r>
              <a:rPr lang="en-US" altLang="ko-KR" sz="1600" dirty="0">
                <a:solidFill>
                  <a:schemeClr val="dk1"/>
                </a:solidFill>
                <a:hlinkClick r:id="rId5"/>
              </a:rPr>
              <a:t>/pytorch-CycleGAN-and-pix2pix</a:t>
            </a:r>
            <a:endParaRPr lang="en-US" altLang="ko-KR" sz="1600" dirty="0">
              <a:solidFill>
                <a:schemeClr val="dk1"/>
              </a:solidFill>
            </a:endParaRPr>
          </a:p>
        </p:txBody>
      </p:sp>
      <p:sp>
        <p:nvSpPr>
          <p:cNvPr id="15" name="Google Shape;109;gc44dcee17b_2_50">
            <a:extLst>
              <a:ext uri="{FF2B5EF4-FFF2-40B4-BE49-F238E27FC236}">
                <a16:creationId xmlns:a16="http://schemas.microsoft.com/office/drawing/2014/main" id="{71DC4C62-3DA4-442A-921C-E954775337F5}"/>
              </a:ext>
            </a:extLst>
          </p:cNvPr>
          <p:cNvSpPr txBox="1"/>
          <p:nvPr/>
        </p:nvSpPr>
        <p:spPr>
          <a:xfrm>
            <a:off x="620868" y="3146685"/>
            <a:ext cx="10118400" cy="21851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>
              <a:buClr>
                <a:srgbClr val="000000"/>
              </a:buClr>
              <a:buSzPts val="1200"/>
            </a:pPr>
            <a:r>
              <a:rPr lang="ko-KR" alt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 </a:t>
            </a:r>
            <a:r>
              <a:rPr lang="ko-KR" altLang="en-US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박태성</a:t>
            </a:r>
            <a:r>
              <a:rPr lang="ko-KR" alt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님 </a:t>
            </a:r>
            <a:r>
              <a:rPr lang="en-US" altLang="ko-KR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CycleGAN</a:t>
            </a: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논문 설명 영상 시청</a:t>
            </a:r>
            <a:endParaRPr lang="en-US" altLang="ko-KR"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200"/>
            </a:pPr>
            <a:endParaRPr lang="en-US" altLang="ko-KR"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200"/>
            </a:pPr>
            <a:r>
              <a:rPr lang="ko-KR" alt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 </a:t>
            </a:r>
            <a:r>
              <a:rPr lang="en-US" altLang="ko-KR" sz="24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CycleGAN</a:t>
            </a:r>
            <a:r>
              <a:rPr lang="en-US" altLang="ko-KR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논문 읽기</a:t>
            </a:r>
            <a:endParaRPr lang="en-US" altLang="ko-KR"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200"/>
            </a:pPr>
            <a:endParaRPr lang="en-US" altLang="ko-KR"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200"/>
            </a:pPr>
            <a:r>
              <a:rPr lang="ko-KR" alt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● 논문 구현 코드 클론 코딩 및 코드 내용 이해</a:t>
            </a:r>
            <a:endParaRPr lang="en-US" altLang="ko-KR" sz="24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200"/>
            </a:pPr>
            <a:endParaRPr sz="1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gc44dcee17b_2_50"/>
          <p:cNvGrpSpPr/>
          <p:nvPr/>
        </p:nvGrpSpPr>
        <p:grpSpPr>
          <a:xfrm>
            <a:off x="9590777" y="-3379"/>
            <a:ext cx="1924052" cy="269731"/>
            <a:chOff x="3023419" y="1430594"/>
            <a:chExt cx="2164450" cy="2156700"/>
          </a:xfrm>
        </p:grpSpPr>
        <p:sp>
          <p:nvSpPr>
            <p:cNvPr id="99" name="Google Shape;99;gc44dcee17b_2_50"/>
            <p:cNvSpPr/>
            <p:nvPr/>
          </p:nvSpPr>
          <p:spPr>
            <a:xfrm>
              <a:off x="3023419" y="1430594"/>
              <a:ext cx="721500" cy="2156700"/>
            </a:xfrm>
            <a:prstGeom prst="rect">
              <a:avLst/>
            </a:prstGeom>
            <a:solidFill>
              <a:srgbClr val="004DA6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gc44dcee17b_2_50"/>
            <p:cNvSpPr/>
            <p:nvPr/>
          </p:nvSpPr>
          <p:spPr>
            <a:xfrm>
              <a:off x="3744894" y="1430594"/>
              <a:ext cx="721500" cy="2156700"/>
            </a:xfrm>
            <a:prstGeom prst="rect">
              <a:avLst/>
            </a:prstGeom>
            <a:solidFill>
              <a:srgbClr val="008BBB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gc44dcee17b_2_50"/>
            <p:cNvSpPr/>
            <p:nvPr/>
          </p:nvSpPr>
          <p:spPr>
            <a:xfrm>
              <a:off x="4466369" y="1430594"/>
              <a:ext cx="721500" cy="2156700"/>
            </a:xfrm>
            <a:prstGeom prst="rect">
              <a:avLst/>
            </a:prstGeom>
            <a:solidFill>
              <a:srgbClr val="95D0E8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2" name="Google Shape;102;gc44dcee17b_2_50"/>
          <p:cNvSpPr/>
          <p:nvPr/>
        </p:nvSpPr>
        <p:spPr>
          <a:xfrm>
            <a:off x="434477" y="2372989"/>
            <a:ext cx="45600" cy="491200"/>
          </a:xfrm>
          <a:prstGeom prst="rect">
            <a:avLst/>
          </a:prstGeom>
          <a:solidFill>
            <a:srgbClr val="004DA6"/>
          </a:solidFill>
          <a:ln w="12700" cap="flat" cmpd="sng">
            <a:solidFill>
              <a:srgbClr val="004DA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gc44dcee17b_2_50"/>
          <p:cNvSpPr txBox="1"/>
          <p:nvPr/>
        </p:nvSpPr>
        <p:spPr>
          <a:xfrm>
            <a:off x="755200" y="2372990"/>
            <a:ext cx="5056661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>
              <a:buClr>
                <a:srgbClr val="000000"/>
              </a:buClr>
              <a:buSzPts val="1400"/>
            </a:pPr>
            <a:r>
              <a:rPr lang="en-US" sz="24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4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pix2pix vs. </a:t>
            </a:r>
            <a:r>
              <a:rPr lang="en-US" sz="2400" b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CycleGAN</a:t>
            </a:r>
            <a:endParaRPr sz="24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gc44dcee17b_2_50"/>
          <p:cNvSpPr txBox="1"/>
          <p:nvPr/>
        </p:nvSpPr>
        <p:spPr>
          <a:xfrm>
            <a:off x="755200" y="899433"/>
            <a:ext cx="4924800" cy="9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rm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1600"/>
            </a:pPr>
            <a:r>
              <a:rPr lang="ko" altLang="en-US" sz="3067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스터디 활동 </a:t>
            </a:r>
            <a:r>
              <a:rPr lang="ko-KR" altLang="en-US" sz="3067" b="1" dirty="0"/>
              <a:t>보고</a:t>
            </a:r>
            <a:r>
              <a:rPr lang="ko" altLang="en-US" sz="3067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" sz="2800" b="1" dirty="0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| </a:t>
            </a:r>
            <a:r>
              <a:rPr lang="ko-KR" altLang="en-US" sz="2800" b="1" dirty="0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내용</a:t>
            </a:r>
            <a:endParaRPr sz="3067" b="1" dirty="0">
              <a:solidFill>
                <a:srgbClr val="75707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gc44dcee17b_2_50"/>
          <p:cNvSpPr txBox="1"/>
          <p:nvPr/>
        </p:nvSpPr>
        <p:spPr>
          <a:xfrm>
            <a:off x="514664" y="1631023"/>
            <a:ext cx="742918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 lvl="0">
              <a:buSzPts val="2100"/>
            </a:pPr>
            <a:r>
              <a:rPr lang="en-US" altLang="ko" sz="2800" dirty="0" err="1">
                <a:solidFill>
                  <a:srgbClr val="004D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CycleGAN</a:t>
            </a:r>
            <a:endParaRPr lang="en-US" altLang="ko" sz="2800" dirty="0">
              <a:solidFill>
                <a:srgbClr val="004DA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Google Shape;109;gc44dcee17b_2_50">
            <a:extLst>
              <a:ext uri="{FF2B5EF4-FFF2-40B4-BE49-F238E27FC236}">
                <a16:creationId xmlns:a16="http://schemas.microsoft.com/office/drawing/2014/main" id="{71DC4C62-3DA4-442A-921C-E954775337F5}"/>
              </a:ext>
            </a:extLst>
          </p:cNvPr>
          <p:cNvSpPr txBox="1"/>
          <p:nvPr/>
        </p:nvSpPr>
        <p:spPr>
          <a:xfrm>
            <a:off x="743727" y="2834614"/>
            <a:ext cx="3354649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 marL="342900" indent="-342900">
              <a:buSzPts val="1200"/>
              <a:buFont typeface="Courier New" panose="02070309020205020404" pitchFamily="49" charset="0"/>
              <a:buChar char="o"/>
            </a:pPr>
            <a:r>
              <a:rPr lang="en-US" altLang="ko-KR" sz="2400" dirty="0"/>
              <a:t>pix2pix : paired</a:t>
            </a:r>
          </a:p>
        </p:txBody>
      </p:sp>
      <p:pic>
        <p:nvPicPr>
          <p:cNvPr id="7" name="Picture 6" descr="Horses and zebras in a field&#10;&#10;Description automatically generated with medium confidence">
            <a:extLst>
              <a:ext uri="{FF2B5EF4-FFF2-40B4-BE49-F238E27FC236}">
                <a16:creationId xmlns:a16="http://schemas.microsoft.com/office/drawing/2014/main" id="{D3543374-9037-3F46-9A88-EF4C37BB3B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0810" y="3214889"/>
            <a:ext cx="3624520" cy="3575123"/>
          </a:xfrm>
          <a:prstGeom prst="rect">
            <a:avLst/>
          </a:prstGeom>
        </p:spPr>
      </p:pic>
      <p:sp>
        <p:nvSpPr>
          <p:cNvPr id="17" name="Google Shape;109;gc44dcee17b_2_50">
            <a:extLst>
              <a:ext uri="{FF2B5EF4-FFF2-40B4-BE49-F238E27FC236}">
                <a16:creationId xmlns:a16="http://schemas.microsoft.com/office/drawing/2014/main" id="{4F003DA4-D298-8E45-BFBD-3604E0BD95F7}"/>
              </a:ext>
            </a:extLst>
          </p:cNvPr>
          <p:cNvSpPr txBox="1"/>
          <p:nvPr/>
        </p:nvSpPr>
        <p:spPr>
          <a:xfrm>
            <a:off x="6380141" y="2821253"/>
            <a:ext cx="3354649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 marL="342900" indent="-342900">
              <a:buSzPts val="1200"/>
              <a:buFont typeface="Courier New" panose="02070309020205020404" pitchFamily="49" charset="0"/>
              <a:buChar char="o"/>
            </a:pPr>
            <a:r>
              <a:rPr lang="en-US" altLang="ko-KR" sz="2400" dirty="0" err="1"/>
              <a:t>CycleGAN</a:t>
            </a:r>
            <a:r>
              <a:rPr lang="en-US" altLang="ko-KR" sz="2400" dirty="0"/>
              <a:t> : Unpaired</a:t>
            </a: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7E6EE48-E7D3-3648-A10D-B25F93AFAE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0840"/>
          <a:stretch/>
        </p:blipFill>
        <p:spPr>
          <a:xfrm>
            <a:off x="933424" y="3214889"/>
            <a:ext cx="3354648" cy="3643111"/>
          </a:xfrm>
          <a:prstGeom prst="rect">
            <a:avLst/>
          </a:prstGeom>
        </p:spPr>
      </p:pic>
      <p:pic>
        <p:nvPicPr>
          <p:cNvPr id="20" name="Picture 1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FAC2415-DE7C-E848-A09F-1EEEFB10A2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135"/>
          <a:stretch/>
        </p:blipFill>
        <p:spPr>
          <a:xfrm>
            <a:off x="5224556" y="3267209"/>
            <a:ext cx="3266254" cy="3643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812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gc44dcee17b_2_50"/>
          <p:cNvGrpSpPr/>
          <p:nvPr/>
        </p:nvGrpSpPr>
        <p:grpSpPr>
          <a:xfrm>
            <a:off x="9590777" y="-3379"/>
            <a:ext cx="1924052" cy="269731"/>
            <a:chOff x="3023419" y="1430594"/>
            <a:chExt cx="2164450" cy="2156700"/>
          </a:xfrm>
        </p:grpSpPr>
        <p:sp>
          <p:nvSpPr>
            <p:cNvPr id="99" name="Google Shape;99;gc44dcee17b_2_50"/>
            <p:cNvSpPr/>
            <p:nvPr/>
          </p:nvSpPr>
          <p:spPr>
            <a:xfrm>
              <a:off x="3023419" y="1430594"/>
              <a:ext cx="721500" cy="2156700"/>
            </a:xfrm>
            <a:prstGeom prst="rect">
              <a:avLst/>
            </a:prstGeom>
            <a:solidFill>
              <a:srgbClr val="004DA6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gc44dcee17b_2_50"/>
            <p:cNvSpPr/>
            <p:nvPr/>
          </p:nvSpPr>
          <p:spPr>
            <a:xfrm>
              <a:off x="3744894" y="1430594"/>
              <a:ext cx="721500" cy="2156700"/>
            </a:xfrm>
            <a:prstGeom prst="rect">
              <a:avLst/>
            </a:prstGeom>
            <a:solidFill>
              <a:srgbClr val="008BBB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gc44dcee17b_2_50"/>
            <p:cNvSpPr/>
            <p:nvPr/>
          </p:nvSpPr>
          <p:spPr>
            <a:xfrm>
              <a:off x="4466369" y="1430594"/>
              <a:ext cx="721500" cy="2156700"/>
            </a:xfrm>
            <a:prstGeom prst="rect">
              <a:avLst/>
            </a:prstGeom>
            <a:solidFill>
              <a:srgbClr val="95D0E8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2" name="Google Shape;102;gc44dcee17b_2_50"/>
          <p:cNvSpPr/>
          <p:nvPr/>
        </p:nvSpPr>
        <p:spPr>
          <a:xfrm>
            <a:off x="434477" y="2372989"/>
            <a:ext cx="45600" cy="491200"/>
          </a:xfrm>
          <a:prstGeom prst="rect">
            <a:avLst/>
          </a:prstGeom>
          <a:solidFill>
            <a:srgbClr val="004DA6"/>
          </a:solidFill>
          <a:ln w="12700" cap="flat" cmpd="sng">
            <a:solidFill>
              <a:srgbClr val="004DA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gc44dcee17b_2_50"/>
          <p:cNvSpPr txBox="1"/>
          <p:nvPr/>
        </p:nvSpPr>
        <p:spPr>
          <a:xfrm>
            <a:off x="755200" y="2372990"/>
            <a:ext cx="5056661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>
              <a:buClr>
                <a:srgbClr val="000000"/>
              </a:buClr>
              <a:buSzPts val="1400"/>
            </a:pPr>
            <a:r>
              <a:rPr lang="en-US" sz="24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Objective function</a:t>
            </a:r>
            <a:endParaRPr sz="24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gc44dcee17b_2_50"/>
          <p:cNvSpPr txBox="1"/>
          <p:nvPr/>
        </p:nvSpPr>
        <p:spPr>
          <a:xfrm>
            <a:off x="755200" y="899433"/>
            <a:ext cx="4924800" cy="9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rm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1600"/>
            </a:pPr>
            <a:r>
              <a:rPr lang="ko" altLang="en-US" sz="3067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스터디 활동 </a:t>
            </a:r>
            <a:r>
              <a:rPr lang="ko-KR" altLang="en-US" sz="3067" b="1" dirty="0"/>
              <a:t>보고</a:t>
            </a:r>
            <a:r>
              <a:rPr lang="ko" altLang="en-US" sz="3067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" sz="2800" b="1" dirty="0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| </a:t>
            </a:r>
            <a:r>
              <a:rPr lang="ko-KR" altLang="en-US" sz="2800" b="1" dirty="0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내용</a:t>
            </a:r>
            <a:endParaRPr sz="3067" b="1" dirty="0">
              <a:solidFill>
                <a:srgbClr val="75707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gc44dcee17b_2_50"/>
          <p:cNvSpPr txBox="1"/>
          <p:nvPr/>
        </p:nvSpPr>
        <p:spPr>
          <a:xfrm>
            <a:off x="514664" y="1631023"/>
            <a:ext cx="742918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 lvl="0">
              <a:buSzPts val="2100"/>
            </a:pPr>
            <a:r>
              <a:rPr lang="en-US" altLang="ko" sz="2800" dirty="0" err="1">
                <a:solidFill>
                  <a:srgbClr val="004D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CycleGAN</a:t>
            </a:r>
            <a:endParaRPr lang="en-US" altLang="ko" sz="2800" dirty="0">
              <a:solidFill>
                <a:srgbClr val="004DA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D69E3771-0430-F044-9F34-812918B7A2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04"/>
          <a:stretch/>
        </p:blipFill>
        <p:spPr>
          <a:xfrm>
            <a:off x="4022107" y="2282303"/>
            <a:ext cx="7735416" cy="436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563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gc44dcee17b_2_50"/>
          <p:cNvGrpSpPr/>
          <p:nvPr/>
        </p:nvGrpSpPr>
        <p:grpSpPr>
          <a:xfrm>
            <a:off x="9590777" y="-3379"/>
            <a:ext cx="1924052" cy="269731"/>
            <a:chOff x="3023419" y="1430594"/>
            <a:chExt cx="2164450" cy="2156700"/>
          </a:xfrm>
        </p:grpSpPr>
        <p:sp>
          <p:nvSpPr>
            <p:cNvPr id="99" name="Google Shape;99;gc44dcee17b_2_50"/>
            <p:cNvSpPr/>
            <p:nvPr/>
          </p:nvSpPr>
          <p:spPr>
            <a:xfrm>
              <a:off x="3023419" y="1430594"/>
              <a:ext cx="721500" cy="2156700"/>
            </a:xfrm>
            <a:prstGeom prst="rect">
              <a:avLst/>
            </a:prstGeom>
            <a:solidFill>
              <a:srgbClr val="004DA6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gc44dcee17b_2_50"/>
            <p:cNvSpPr/>
            <p:nvPr/>
          </p:nvSpPr>
          <p:spPr>
            <a:xfrm>
              <a:off x="3744894" y="1430594"/>
              <a:ext cx="721500" cy="2156700"/>
            </a:xfrm>
            <a:prstGeom prst="rect">
              <a:avLst/>
            </a:prstGeom>
            <a:solidFill>
              <a:srgbClr val="008BBB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gc44dcee17b_2_50"/>
            <p:cNvSpPr/>
            <p:nvPr/>
          </p:nvSpPr>
          <p:spPr>
            <a:xfrm>
              <a:off x="4466369" y="1430594"/>
              <a:ext cx="721500" cy="2156700"/>
            </a:xfrm>
            <a:prstGeom prst="rect">
              <a:avLst/>
            </a:prstGeom>
            <a:solidFill>
              <a:srgbClr val="95D0E8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2" name="Google Shape;102;gc44dcee17b_2_50"/>
          <p:cNvSpPr/>
          <p:nvPr/>
        </p:nvSpPr>
        <p:spPr>
          <a:xfrm>
            <a:off x="434477" y="2372989"/>
            <a:ext cx="45600" cy="491200"/>
          </a:xfrm>
          <a:prstGeom prst="rect">
            <a:avLst/>
          </a:prstGeom>
          <a:solidFill>
            <a:srgbClr val="004DA6"/>
          </a:solidFill>
          <a:ln w="12700" cap="flat" cmpd="sng">
            <a:solidFill>
              <a:srgbClr val="004DA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gc44dcee17b_2_50"/>
          <p:cNvSpPr txBox="1"/>
          <p:nvPr/>
        </p:nvSpPr>
        <p:spPr>
          <a:xfrm>
            <a:off x="755200" y="2372990"/>
            <a:ext cx="5056661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>
              <a:buClr>
                <a:srgbClr val="000000"/>
              </a:buClr>
              <a:buSzPts val="1400"/>
            </a:pPr>
            <a:r>
              <a:rPr lang="ko-KR" altLang="en-US" sz="24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-KR" sz="24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Questions &amp; Opinions</a:t>
            </a:r>
            <a:endParaRPr sz="24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gc44dcee17b_2_50"/>
          <p:cNvSpPr txBox="1"/>
          <p:nvPr/>
        </p:nvSpPr>
        <p:spPr>
          <a:xfrm>
            <a:off x="755200" y="899433"/>
            <a:ext cx="4924800" cy="9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rm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1600"/>
            </a:pPr>
            <a:r>
              <a:rPr lang="ko" altLang="en-US" sz="3067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스터디 활동 </a:t>
            </a:r>
            <a:r>
              <a:rPr lang="ko-KR" altLang="en-US" sz="3067" b="1" dirty="0"/>
              <a:t>보고</a:t>
            </a:r>
            <a:r>
              <a:rPr lang="ko" altLang="en-US" sz="3067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" sz="2800" b="1" dirty="0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| </a:t>
            </a:r>
            <a:r>
              <a:rPr lang="ko-KR" altLang="en-US" sz="2800" b="1" dirty="0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내용</a:t>
            </a:r>
            <a:endParaRPr sz="3067" b="1" dirty="0">
              <a:solidFill>
                <a:srgbClr val="75707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gc44dcee17b_2_50"/>
          <p:cNvSpPr txBox="1"/>
          <p:nvPr/>
        </p:nvSpPr>
        <p:spPr>
          <a:xfrm>
            <a:off x="514664" y="1631023"/>
            <a:ext cx="742918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 lvl="0">
              <a:buSzPts val="2100"/>
            </a:pPr>
            <a:r>
              <a:rPr lang="en-US" altLang="ko" sz="2800" dirty="0" err="1">
                <a:solidFill>
                  <a:srgbClr val="004D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CycleGAN</a:t>
            </a:r>
            <a:endParaRPr lang="en-US" altLang="ko" sz="2800" dirty="0">
              <a:solidFill>
                <a:srgbClr val="004DA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Google Shape;109;gc44dcee17b_2_50">
            <a:extLst>
              <a:ext uri="{FF2B5EF4-FFF2-40B4-BE49-F238E27FC236}">
                <a16:creationId xmlns:a16="http://schemas.microsoft.com/office/drawing/2014/main" id="{E5B81167-D027-F64E-A660-87707984FF50}"/>
              </a:ext>
            </a:extLst>
          </p:cNvPr>
          <p:cNvSpPr txBox="1"/>
          <p:nvPr/>
        </p:nvSpPr>
        <p:spPr>
          <a:xfrm>
            <a:off x="755200" y="3729502"/>
            <a:ext cx="9757586" cy="27699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 marL="457200" indent="-457200">
              <a:buSzPct val="100000"/>
              <a:buFont typeface="+mj-lt"/>
              <a:buAutoNum type="arabicPeriod"/>
            </a:pPr>
            <a:r>
              <a:rPr lang="en-US" altLang="ko-KR" sz="2400" dirty="0"/>
              <a:t>Instance Norm</a:t>
            </a:r>
            <a:r>
              <a:rPr lang="ko-KR" altLang="en-US" sz="2400" dirty="0"/>
              <a:t>을 사용하는 이유</a:t>
            </a:r>
            <a:r>
              <a:rPr lang="en-US" altLang="ko-KR" sz="2400" dirty="0"/>
              <a:t>?</a:t>
            </a:r>
          </a:p>
          <a:p>
            <a:pPr marL="914400" lvl="1" indent="-457200">
              <a:buSzPct val="100000"/>
              <a:buFont typeface="+mj-lt"/>
              <a:buAutoNum type="alphaLcPeriod"/>
            </a:pPr>
            <a:r>
              <a:rPr lang="ko-KR" altLang="en-US" dirty="0"/>
              <a:t>배치 전체 보다 각각의 이미지가 중요함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Instance Norm </a:t>
            </a:r>
            <a:r>
              <a:rPr lang="ko-KR" altLang="en-US" dirty="0"/>
              <a:t>사용</a:t>
            </a:r>
            <a:endParaRPr lang="en-US" altLang="ko-KR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en-US" altLang="ko-KR" sz="2400" dirty="0"/>
              <a:t>Kernel size = 7?</a:t>
            </a:r>
          </a:p>
          <a:p>
            <a:pPr marL="914400" lvl="1" indent="-457200">
              <a:buSzPct val="100000"/>
              <a:buFont typeface="+mj-lt"/>
              <a:buAutoNum type="alphaLcPeriod"/>
            </a:pPr>
            <a:r>
              <a:rPr lang="en-US" altLang="ko-KR" dirty="0" err="1"/>
              <a:t>Spacial</a:t>
            </a:r>
            <a:r>
              <a:rPr lang="ko-KR" altLang="en-US" dirty="0"/>
              <a:t>한 </a:t>
            </a:r>
            <a:r>
              <a:rPr lang="en-US" altLang="ko-KR" dirty="0"/>
              <a:t>feature</a:t>
            </a:r>
            <a:r>
              <a:rPr lang="ko-KR" altLang="en-US" dirty="0" err="1"/>
              <a:t>를</a:t>
            </a:r>
            <a:r>
              <a:rPr lang="ko-KR" altLang="en-US" dirty="0"/>
              <a:t> 많이 간직하기 위해</a:t>
            </a:r>
            <a:endParaRPr lang="en-US" altLang="ko-KR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en-US" altLang="ko-KR" sz="2400" dirty="0"/>
              <a:t>Pooling</a:t>
            </a:r>
            <a:r>
              <a:rPr lang="ko-KR" altLang="en-US" sz="2400" dirty="0"/>
              <a:t> 안하는 이유</a:t>
            </a:r>
            <a:r>
              <a:rPr lang="en-US" altLang="ko-KR" sz="2400" dirty="0"/>
              <a:t>?</a:t>
            </a:r>
          </a:p>
          <a:p>
            <a:pPr marL="914400" lvl="1" indent="-457200">
              <a:buSzPct val="100000"/>
              <a:buFont typeface="+mj-lt"/>
              <a:buAutoNum type="alphaLcPeriod"/>
            </a:pPr>
            <a:r>
              <a:rPr lang="ko-KR" altLang="en-US" dirty="0"/>
              <a:t>높은 해상도를 유지하는 것이 중요</a:t>
            </a:r>
            <a:endParaRPr lang="en-US" altLang="ko-KR" dirty="0"/>
          </a:p>
          <a:p>
            <a:pPr marL="457200" indent="-457200">
              <a:buSzPct val="100000"/>
              <a:buFont typeface="+mj-lt"/>
              <a:buAutoNum type="arabicPeriod"/>
            </a:pPr>
            <a:r>
              <a:rPr lang="en-US" altLang="ko-KR" sz="2400" dirty="0"/>
              <a:t>Reflection padding?</a:t>
            </a:r>
          </a:p>
          <a:p>
            <a:pPr marL="914400" lvl="1" indent="-457200">
              <a:buSzPct val="100000"/>
              <a:buFont typeface="+mj-lt"/>
              <a:buAutoNum type="alphaLcPeriod"/>
            </a:pPr>
            <a:r>
              <a:rPr lang="ko-KR" altLang="en-US" dirty="0"/>
              <a:t>명도와 </a:t>
            </a:r>
            <a:r>
              <a:rPr lang="en-US" dirty="0"/>
              <a:t>histogram</a:t>
            </a:r>
            <a:r>
              <a:rPr lang="ko-KR" altLang="en-US" dirty="0"/>
              <a:t>을 유지하는 것에 효과적</a:t>
            </a:r>
            <a:endParaRPr lang="en-US" altLang="ko-KR" sz="2400" dirty="0"/>
          </a:p>
        </p:txBody>
      </p:sp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4C06E2C8-91C6-A84F-9AFA-64F75CF09F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205"/>
          <a:stretch/>
        </p:blipFill>
        <p:spPr>
          <a:xfrm>
            <a:off x="4534116" y="2480227"/>
            <a:ext cx="5056661" cy="1137727"/>
          </a:xfrm>
          <a:prstGeom prst="rect">
            <a:avLst/>
          </a:prstGeom>
          <a:ln w="57150">
            <a:solidFill>
              <a:schemeClr val="accent4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57369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gc44dcee17b_2_50"/>
          <p:cNvGrpSpPr/>
          <p:nvPr/>
        </p:nvGrpSpPr>
        <p:grpSpPr>
          <a:xfrm>
            <a:off x="9590777" y="-3379"/>
            <a:ext cx="1924052" cy="269731"/>
            <a:chOff x="3023419" y="1430594"/>
            <a:chExt cx="2164450" cy="2156700"/>
          </a:xfrm>
        </p:grpSpPr>
        <p:sp>
          <p:nvSpPr>
            <p:cNvPr id="99" name="Google Shape;99;gc44dcee17b_2_50"/>
            <p:cNvSpPr/>
            <p:nvPr/>
          </p:nvSpPr>
          <p:spPr>
            <a:xfrm>
              <a:off x="3023419" y="1430594"/>
              <a:ext cx="721500" cy="2156700"/>
            </a:xfrm>
            <a:prstGeom prst="rect">
              <a:avLst/>
            </a:prstGeom>
            <a:solidFill>
              <a:srgbClr val="004DA6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gc44dcee17b_2_50"/>
            <p:cNvSpPr/>
            <p:nvPr/>
          </p:nvSpPr>
          <p:spPr>
            <a:xfrm>
              <a:off x="3744894" y="1430594"/>
              <a:ext cx="721500" cy="2156700"/>
            </a:xfrm>
            <a:prstGeom prst="rect">
              <a:avLst/>
            </a:prstGeom>
            <a:solidFill>
              <a:srgbClr val="008BBB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gc44dcee17b_2_50"/>
            <p:cNvSpPr/>
            <p:nvPr/>
          </p:nvSpPr>
          <p:spPr>
            <a:xfrm>
              <a:off x="4466369" y="1430594"/>
              <a:ext cx="721500" cy="2156700"/>
            </a:xfrm>
            <a:prstGeom prst="rect">
              <a:avLst/>
            </a:prstGeom>
            <a:solidFill>
              <a:srgbClr val="95D0E8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2" name="Google Shape;102;gc44dcee17b_2_50"/>
          <p:cNvSpPr/>
          <p:nvPr/>
        </p:nvSpPr>
        <p:spPr>
          <a:xfrm>
            <a:off x="434477" y="2372989"/>
            <a:ext cx="45600" cy="491200"/>
          </a:xfrm>
          <a:prstGeom prst="rect">
            <a:avLst/>
          </a:prstGeom>
          <a:solidFill>
            <a:srgbClr val="004DA6"/>
          </a:solidFill>
          <a:ln w="12700" cap="flat" cmpd="sng">
            <a:solidFill>
              <a:srgbClr val="004DA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gc44dcee17b_2_50"/>
          <p:cNvSpPr txBox="1"/>
          <p:nvPr/>
        </p:nvSpPr>
        <p:spPr>
          <a:xfrm>
            <a:off x="755200" y="2372990"/>
            <a:ext cx="5056661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>
              <a:buClr>
                <a:srgbClr val="000000"/>
              </a:buClr>
              <a:buSzPts val="1400"/>
            </a:pPr>
            <a:r>
              <a:rPr lang="ko-KR" altLang="en-US" sz="24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-KR" sz="24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Questions &amp; Opinions</a:t>
            </a:r>
            <a:endParaRPr sz="24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gc44dcee17b_2_50"/>
          <p:cNvSpPr txBox="1"/>
          <p:nvPr/>
        </p:nvSpPr>
        <p:spPr>
          <a:xfrm>
            <a:off x="755200" y="899433"/>
            <a:ext cx="4924800" cy="9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rm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1600"/>
            </a:pPr>
            <a:r>
              <a:rPr lang="ko" altLang="en-US" sz="3067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스터디 활동 </a:t>
            </a:r>
            <a:r>
              <a:rPr lang="ko-KR" altLang="en-US" sz="3067" b="1" dirty="0"/>
              <a:t>보고</a:t>
            </a:r>
            <a:r>
              <a:rPr lang="ko" altLang="en-US" sz="3067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" sz="2800" b="1" dirty="0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| </a:t>
            </a:r>
            <a:r>
              <a:rPr lang="ko-KR" altLang="en-US" sz="2800" b="1" dirty="0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내용</a:t>
            </a:r>
            <a:endParaRPr sz="3067" b="1" dirty="0">
              <a:solidFill>
                <a:srgbClr val="75707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gc44dcee17b_2_50"/>
          <p:cNvSpPr txBox="1"/>
          <p:nvPr/>
        </p:nvSpPr>
        <p:spPr>
          <a:xfrm>
            <a:off x="514664" y="1631023"/>
            <a:ext cx="742918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 lvl="0">
              <a:buSzPts val="2100"/>
            </a:pPr>
            <a:r>
              <a:rPr lang="en-US" altLang="ko" sz="2800" dirty="0" err="1">
                <a:solidFill>
                  <a:srgbClr val="004D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CycleGAN</a:t>
            </a:r>
            <a:endParaRPr lang="en-US" altLang="ko" sz="2800" dirty="0">
              <a:solidFill>
                <a:srgbClr val="004DA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Google Shape;109;gc44dcee17b_2_50">
            <a:extLst>
              <a:ext uri="{FF2B5EF4-FFF2-40B4-BE49-F238E27FC236}">
                <a16:creationId xmlns:a16="http://schemas.microsoft.com/office/drawing/2014/main" id="{E5B81167-D027-F64E-A660-87707984FF50}"/>
              </a:ext>
            </a:extLst>
          </p:cNvPr>
          <p:cNvSpPr txBox="1"/>
          <p:nvPr/>
        </p:nvSpPr>
        <p:spPr>
          <a:xfrm>
            <a:off x="743727" y="2834614"/>
            <a:ext cx="9757586" cy="2215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 marL="457200" indent="-457200">
              <a:buSzPct val="100000"/>
              <a:buFont typeface="+mj-lt"/>
              <a:buAutoNum type="arabicPeriod" startAt="5"/>
            </a:pPr>
            <a:r>
              <a:rPr lang="en-US" altLang="ko-KR" sz="2400" dirty="0"/>
              <a:t>D</a:t>
            </a:r>
            <a:r>
              <a:rPr lang="ko-KR" altLang="en-US" sz="2400" dirty="0"/>
              <a:t>에서는 </a:t>
            </a:r>
            <a:r>
              <a:rPr lang="en-US" altLang="ko-KR" sz="2400" dirty="0"/>
              <a:t>kernel size = 4?</a:t>
            </a:r>
          </a:p>
          <a:p>
            <a:pPr marL="914400" lvl="1" indent="-457200">
              <a:buSzPct val="100000"/>
              <a:buFont typeface="+mj-lt"/>
              <a:buAutoNum type="alphaLcPeriod"/>
            </a:pPr>
            <a:r>
              <a:rPr lang="en-US" altLang="ko-KR" dirty="0"/>
              <a:t>DC GAN</a:t>
            </a:r>
            <a:r>
              <a:rPr lang="ko-KR" altLang="en-US" dirty="0"/>
              <a:t> 참고</a:t>
            </a:r>
            <a:endParaRPr lang="en-US" altLang="ko-KR" dirty="0"/>
          </a:p>
          <a:p>
            <a:pPr marL="457200" indent="-457200">
              <a:buSzPct val="100000"/>
              <a:buFont typeface="+mj-lt"/>
              <a:buAutoNum type="arabicPeriod" startAt="5"/>
            </a:pPr>
            <a:r>
              <a:rPr lang="en-US" altLang="ko-KR" sz="2400" dirty="0"/>
              <a:t>Learning rate decaying</a:t>
            </a:r>
            <a:r>
              <a:rPr lang="ko-KR" altLang="en-US" sz="2400" dirty="0"/>
              <a:t>을 왜 나중에</a:t>
            </a:r>
            <a:r>
              <a:rPr lang="en-US" altLang="ko-KR" sz="2400" dirty="0"/>
              <a:t>?</a:t>
            </a:r>
          </a:p>
          <a:p>
            <a:pPr marL="914400" lvl="1" indent="-457200">
              <a:buSzPct val="100000"/>
              <a:buFont typeface="+mj-lt"/>
              <a:buAutoNum type="alphaLcPeriod"/>
            </a:pPr>
            <a:r>
              <a:rPr lang="en-US" altLang="ko-KR" sz="2400" dirty="0"/>
              <a:t>learning rate</a:t>
            </a:r>
            <a:r>
              <a:rPr lang="ko-KR" altLang="en-US" sz="2400" dirty="0" err="1"/>
              <a:t>를</a:t>
            </a:r>
            <a:r>
              <a:rPr lang="ko-KR" altLang="en-US" sz="2400" dirty="0"/>
              <a:t> 고정</a:t>
            </a:r>
            <a:r>
              <a:rPr lang="en-US" altLang="ko-KR" sz="2400" dirty="0"/>
              <a:t> </a:t>
            </a:r>
            <a:r>
              <a:rPr lang="en-US" altLang="ko-KR" sz="2400" dirty="0">
                <a:sym typeface="Wingdings" pitchFamily="2" charset="2"/>
              </a:rPr>
              <a:t> </a:t>
            </a:r>
            <a:r>
              <a:rPr lang="ko-KR" altLang="en-US" sz="2400" dirty="0"/>
              <a:t> 일정 </a:t>
            </a:r>
            <a:r>
              <a:rPr lang="en-US" altLang="ko-KR" sz="2400" dirty="0"/>
              <a:t>epoch</a:t>
            </a:r>
            <a:r>
              <a:rPr lang="ko-KR" altLang="en-US" sz="2400" dirty="0"/>
              <a:t>동안 </a:t>
            </a:r>
            <a:r>
              <a:rPr lang="en-US" altLang="ko-KR" sz="2400" dirty="0"/>
              <a:t>train</a:t>
            </a:r>
          </a:p>
          <a:p>
            <a:pPr marL="914400" lvl="1" indent="-457200">
              <a:buSzPct val="100000"/>
              <a:buFont typeface="+mj-lt"/>
              <a:buAutoNum type="alphaLcPeriod"/>
            </a:pPr>
            <a:r>
              <a:rPr lang="ko-KR" altLang="en-US" sz="2400" dirty="0"/>
              <a:t> </a:t>
            </a:r>
            <a:r>
              <a:rPr lang="en-US" altLang="ko-KR" sz="2400" dirty="0"/>
              <a:t>learning rate</a:t>
            </a:r>
            <a:r>
              <a:rPr lang="ko-KR" altLang="en-US" sz="2400" dirty="0" err="1"/>
              <a:t>를</a:t>
            </a:r>
            <a:r>
              <a:rPr lang="ko-KR" altLang="en-US" sz="2400" dirty="0"/>
              <a:t> </a:t>
            </a:r>
            <a:r>
              <a:rPr lang="en-US" altLang="ko-KR" sz="2400" dirty="0"/>
              <a:t>0</a:t>
            </a:r>
            <a:r>
              <a:rPr lang="ko-KR" altLang="en-US" sz="2400" dirty="0" err="1"/>
              <a:t>으로</a:t>
            </a:r>
            <a:r>
              <a:rPr lang="ko-KR" altLang="en-US" sz="2400" dirty="0"/>
              <a:t> 수렴하도록</a:t>
            </a:r>
            <a:r>
              <a:rPr lang="en-US" altLang="ko-KR" sz="2400" dirty="0"/>
              <a:t> </a:t>
            </a:r>
            <a:r>
              <a:rPr lang="ko-KR" altLang="en-US" sz="2400" dirty="0"/>
              <a:t> </a:t>
            </a:r>
            <a:r>
              <a:rPr lang="en-US" altLang="ko-KR" sz="2400" dirty="0"/>
              <a:t>train</a:t>
            </a:r>
          </a:p>
          <a:p>
            <a:pPr marL="914400" lvl="1" indent="-457200">
              <a:buSzPct val="100000"/>
              <a:buFont typeface="+mj-lt"/>
              <a:buAutoNum type="alphaLcPeriod"/>
            </a:pPr>
            <a:r>
              <a:rPr lang="ko-KR" altLang="en-US" sz="2400" dirty="0" err="1"/>
              <a:t>수렴값이</a:t>
            </a:r>
            <a:r>
              <a:rPr lang="ko-KR" altLang="en-US" sz="2400" dirty="0"/>
              <a:t> 없기 때문</a:t>
            </a:r>
            <a:endParaRPr lang="en-US" altLang="ko-KR" sz="2400" dirty="0"/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2D7F0C56-90FC-AA47-8811-400281AC78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1387" r="53168" b="747"/>
          <a:stretch/>
        </p:blipFill>
        <p:spPr>
          <a:xfrm>
            <a:off x="4774385" y="2924643"/>
            <a:ext cx="2074951" cy="257515"/>
          </a:xfrm>
          <a:prstGeom prst="rect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54158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gc44dcee17b_2_50"/>
          <p:cNvGrpSpPr/>
          <p:nvPr/>
        </p:nvGrpSpPr>
        <p:grpSpPr>
          <a:xfrm>
            <a:off x="9590777" y="-3379"/>
            <a:ext cx="1924052" cy="269731"/>
            <a:chOff x="3023419" y="1430594"/>
            <a:chExt cx="2164450" cy="2156700"/>
          </a:xfrm>
        </p:grpSpPr>
        <p:sp>
          <p:nvSpPr>
            <p:cNvPr id="99" name="Google Shape;99;gc44dcee17b_2_50"/>
            <p:cNvSpPr/>
            <p:nvPr/>
          </p:nvSpPr>
          <p:spPr>
            <a:xfrm>
              <a:off x="3023419" y="1430594"/>
              <a:ext cx="721500" cy="2156700"/>
            </a:xfrm>
            <a:prstGeom prst="rect">
              <a:avLst/>
            </a:prstGeom>
            <a:solidFill>
              <a:srgbClr val="004DA6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gc44dcee17b_2_50"/>
            <p:cNvSpPr/>
            <p:nvPr/>
          </p:nvSpPr>
          <p:spPr>
            <a:xfrm>
              <a:off x="3744894" y="1430594"/>
              <a:ext cx="721500" cy="2156700"/>
            </a:xfrm>
            <a:prstGeom prst="rect">
              <a:avLst/>
            </a:prstGeom>
            <a:solidFill>
              <a:srgbClr val="008BBB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gc44dcee17b_2_50"/>
            <p:cNvSpPr/>
            <p:nvPr/>
          </p:nvSpPr>
          <p:spPr>
            <a:xfrm>
              <a:off x="4466369" y="1430594"/>
              <a:ext cx="721500" cy="2156700"/>
            </a:xfrm>
            <a:prstGeom prst="rect">
              <a:avLst/>
            </a:prstGeom>
            <a:solidFill>
              <a:srgbClr val="95D0E8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2" name="Google Shape;102;gc44dcee17b_2_50"/>
          <p:cNvSpPr/>
          <p:nvPr/>
        </p:nvSpPr>
        <p:spPr>
          <a:xfrm>
            <a:off x="434477" y="2372989"/>
            <a:ext cx="45600" cy="491200"/>
          </a:xfrm>
          <a:prstGeom prst="rect">
            <a:avLst/>
          </a:prstGeom>
          <a:solidFill>
            <a:srgbClr val="004DA6"/>
          </a:solidFill>
          <a:ln w="12700" cap="flat" cmpd="sng">
            <a:solidFill>
              <a:srgbClr val="004DA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gc44dcee17b_2_50"/>
          <p:cNvSpPr txBox="1"/>
          <p:nvPr/>
        </p:nvSpPr>
        <p:spPr>
          <a:xfrm>
            <a:off x="755200" y="2372990"/>
            <a:ext cx="5056661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>
              <a:buClr>
                <a:srgbClr val="000000"/>
              </a:buClr>
              <a:buSzPts val="1400"/>
            </a:pPr>
            <a:r>
              <a:rPr lang="ko-KR" altLang="en-US" sz="24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-KR" sz="24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 sz="24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gc44dcee17b_2_50"/>
          <p:cNvSpPr txBox="1"/>
          <p:nvPr/>
        </p:nvSpPr>
        <p:spPr>
          <a:xfrm>
            <a:off x="755200" y="899433"/>
            <a:ext cx="4924800" cy="9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rm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1600"/>
            </a:pPr>
            <a:r>
              <a:rPr lang="ko" altLang="en-US" sz="3067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스터디 활동 </a:t>
            </a:r>
            <a:r>
              <a:rPr lang="ko-KR" altLang="en-US" sz="3067" b="1" dirty="0"/>
              <a:t>보고</a:t>
            </a:r>
            <a:r>
              <a:rPr lang="ko" altLang="en-US" sz="3067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" sz="2800" b="1" dirty="0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| </a:t>
            </a:r>
            <a:r>
              <a:rPr lang="ko-KR" altLang="en-US" sz="2800" b="1" dirty="0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내용</a:t>
            </a:r>
            <a:endParaRPr sz="3067" b="1" dirty="0">
              <a:solidFill>
                <a:srgbClr val="75707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gc44dcee17b_2_50"/>
          <p:cNvSpPr txBox="1"/>
          <p:nvPr/>
        </p:nvSpPr>
        <p:spPr>
          <a:xfrm>
            <a:off x="514664" y="1631023"/>
            <a:ext cx="742918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 lvl="0">
              <a:buSzPts val="2100"/>
            </a:pPr>
            <a:r>
              <a:rPr lang="en-US" altLang="ko" sz="2800" dirty="0" err="1">
                <a:solidFill>
                  <a:srgbClr val="004D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CycleGAN</a:t>
            </a:r>
            <a:endParaRPr lang="en-US" altLang="ko" sz="2800" dirty="0">
              <a:solidFill>
                <a:srgbClr val="004DA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Google Shape;109;gc44dcee17b_2_50">
            <a:extLst>
              <a:ext uri="{FF2B5EF4-FFF2-40B4-BE49-F238E27FC236}">
                <a16:creationId xmlns:a16="http://schemas.microsoft.com/office/drawing/2014/main" id="{E5B81167-D027-F64E-A660-87707984FF50}"/>
              </a:ext>
            </a:extLst>
          </p:cNvPr>
          <p:cNvSpPr txBox="1"/>
          <p:nvPr/>
        </p:nvSpPr>
        <p:spPr>
          <a:xfrm>
            <a:off x="235332" y="2807642"/>
            <a:ext cx="4635993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 marL="342900" indent="-342900">
              <a:buSzPct val="100000"/>
              <a:buFont typeface="Courier New" panose="02070309020205020404" pitchFamily="49" charset="0"/>
              <a:buChar char="o"/>
            </a:pPr>
            <a:r>
              <a:rPr lang="en-US" altLang="ko-KR" sz="2400" dirty="0"/>
              <a:t>Successful</a:t>
            </a:r>
          </a:p>
        </p:txBody>
      </p:sp>
      <p:sp>
        <p:nvSpPr>
          <p:cNvPr id="12" name="Google Shape;109;gc44dcee17b_2_50">
            <a:extLst>
              <a:ext uri="{FF2B5EF4-FFF2-40B4-BE49-F238E27FC236}">
                <a16:creationId xmlns:a16="http://schemas.microsoft.com/office/drawing/2014/main" id="{8642C1CA-2ACA-1048-A91B-550F4EF09E0D}"/>
              </a:ext>
            </a:extLst>
          </p:cNvPr>
          <p:cNvSpPr txBox="1"/>
          <p:nvPr/>
        </p:nvSpPr>
        <p:spPr>
          <a:xfrm>
            <a:off x="6696132" y="2808000"/>
            <a:ext cx="2273793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 marL="342900" indent="-342900">
              <a:buSzPct val="100000"/>
              <a:buFont typeface="Courier New" panose="02070309020205020404" pitchFamily="49" charset="0"/>
              <a:buChar char="o"/>
            </a:pPr>
            <a:r>
              <a:rPr lang="en-US" altLang="ko-KR" sz="2400" dirty="0"/>
              <a:t>Unsuccessful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86DAA6-ABC8-1044-9FCC-BC7AF308178F}"/>
              </a:ext>
            </a:extLst>
          </p:cNvPr>
          <p:cNvSpPr txBox="1"/>
          <p:nvPr/>
        </p:nvSpPr>
        <p:spPr>
          <a:xfrm>
            <a:off x="1099790" y="3264281"/>
            <a:ext cx="792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</a:t>
            </a:r>
            <a:r>
              <a:rPr lang="en-KR" sz="2400" dirty="0"/>
              <a:t>eal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20E0AF-7140-3041-A33F-844DBF0CD3B3}"/>
              </a:ext>
            </a:extLst>
          </p:cNvPr>
          <p:cNvSpPr/>
          <p:nvPr/>
        </p:nvSpPr>
        <p:spPr>
          <a:xfrm>
            <a:off x="3863303" y="3265200"/>
            <a:ext cx="7483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KR" sz="2400" dirty="0"/>
              <a:t>Fake</a:t>
            </a:r>
          </a:p>
        </p:txBody>
      </p:sp>
      <p:pic>
        <p:nvPicPr>
          <p:cNvPr id="10" name="Picture 9" descr="A picture containing grass, outdoor, car, mammal&#10;&#10;Description automatically generated">
            <a:extLst>
              <a:ext uri="{FF2B5EF4-FFF2-40B4-BE49-F238E27FC236}">
                <a16:creationId xmlns:a16="http://schemas.microsoft.com/office/drawing/2014/main" id="{67EB4415-C8B2-414B-93A8-49109A05D5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4529" y="3758400"/>
            <a:ext cx="2864835" cy="2864835"/>
          </a:xfrm>
          <a:prstGeom prst="rect">
            <a:avLst/>
          </a:prstGeom>
        </p:spPr>
      </p:pic>
      <p:pic>
        <p:nvPicPr>
          <p:cNvPr id="13" name="Picture 12" descr="A zebra with its mouth open&#10;&#10;Description automatically generated with medium confidence">
            <a:extLst>
              <a:ext uri="{FF2B5EF4-FFF2-40B4-BE49-F238E27FC236}">
                <a16:creationId xmlns:a16="http://schemas.microsoft.com/office/drawing/2014/main" id="{AE72DEFB-85CC-2F48-9CC8-2F89126973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17" y="3757903"/>
            <a:ext cx="2864835" cy="286483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CA41FFD-6039-6841-AD48-EF78D5028AEF}"/>
              </a:ext>
            </a:extLst>
          </p:cNvPr>
          <p:cNvSpPr txBox="1"/>
          <p:nvPr/>
        </p:nvSpPr>
        <p:spPr>
          <a:xfrm>
            <a:off x="7245205" y="3265200"/>
            <a:ext cx="792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</a:t>
            </a:r>
            <a:r>
              <a:rPr lang="en-KR" sz="2400" dirty="0"/>
              <a:t>eal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E413561-A0B7-4649-97A9-E93A812A5550}"/>
              </a:ext>
            </a:extLst>
          </p:cNvPr>
          <p:cNvSpPr/>
          <p:nvPr/>
        </p:nvSpPr>
        <p:spPr>
          <a:xfrm>
            <a:off x="10178629" y="3265200"/>
            <a:ext cx="7483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KR" sz="2400" dirty="0"/>
              <a:t>Fake</a:t>
            </a:r>
          </a:p>
        </p:txBody>
      </p:sp>
      <p:pic>
        <p:nvPicPr>
          <p:cNvPr id="15" name="Picture 14" descr="A zebra standing in a zoo exhibit&#10;&#10;Description automatically generated with low confidence">
            <a:extLst>
              <a:ext uri="{FF2B5EF4-FFF2-40B4-BE49-F238E27FC236}">
                <a16:creationId xmlns:a16="http://schemas.microsoft.com/office/drawing/2014/main" id="{15D070D0-B569-1644-919D-D3BAF60937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9028" y="3758400"/>
            <a:ext cx="2864835" cy="2864835"/>
          </a:xfrm>
          <a:prstGeom prst="rect">
            <a:avLst/>
          </a:prstGeom>
        </p:spPr>
      </p:pic>
      <p:pic>
        <p:nvPicPr>
          <p:cNvPr id="18" name="Picture 17" descr="A picture containing text, mollusk, close&#10;&#10;Description automatically generated">
            <a:extLst>
              <a:ext uri="{FF2B5EF4-FFF2-40B4-BE49-F238E27FC236}">
                <a16:creationId xmlns:a16="http://schemas.microsoft.com/office/drawing/2014/main" id="{9B661A63-200C-A945-AB8D-600FAFF0F9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93804" y="3758400"/>
            <a:ext cx="2864836" cy="286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5547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gc44dcee17b_2_50"/>
          <p:cNvGrpSpPr/>
          <p:nvPr/>
        </p:nvGrpSpPr>
        <p:grpSpPr>
          <a:xfrm>
            <a:off x="9590777" y="-3379"/>
            <a:ext cx="1924052" cy="269731"/>
            <a:chOff x="3023419" y="1430594"/>
            <a:chExt cx="2164450" cy="2156700"/>
          </a:xfrm>
        </p:grpSpPr>
        <p:sp>
          <p:nvSpPr>
            <p:cNvPr id="99" name="Google Shape;99;gc44dcee17b_2_50"/>
            <p:cNvSpPr/>
            <p:nvPr/>
          </p:nvSpPr>
          <p:spPr>
            <a:xfrm>
              <a:off x="3023419" y="1430594"/>
              <a:ext cx="721500" cy="2156700"/>
            </a:xfrm>
            <a:prstGeom prst="rect">
              <a:avLst/>
            </a:prstGeom>
            <a:solidFill>
              <a:srgbClr val="004DA6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gc44dcee17b_2_50"/>
            <p:cNvSpPr/>
            <p:nvPr/>
          </p:nvSpPr>
          <p:spPr>
            <a:xfrm>
              <a:off x="3744894" y="1430594"/>
              <a:ext cx="721500" cy="2156700"/>
            </a:xfrm>
            <a:prstGeom prst="rect">
              <a:avLst/>
            </a:prstGeom>
            <a:solidFill>
              <a:srgbClr val="008BBB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gc44dcee17b_2_50"/>
            <p:cNvSpPr/>
            <p:nvPr/>
          </p:nvSpPr>
          <p:spPr>
            <a:xfrm>
              <a:off x="4466369" y="1430594"/>
              <a:ext cx="721500" cy="2156700"/>
            </a:xfrm>
            <a:prstGeom prst="rect">
              <a:avLst/>
            </a:prstGeom>
            <a:solidFill>
              <a:srgbClr val="95D0E8"/>
            </a:solidFill>
            <a:ln>
              <a:noFill/>
            </a:ln>
          </p:spPr>
          <p:txBody>
            <a:bodyPr spcFirstLastPara="1" wrap="square" lIns="91433" tIns="45700" rIns="91433" bIns="45700" anchor="ctr" anchorCtr="0">
              <a:noAutofit/>
            </a:bodyPr>
            <a:lstStyle/>
            <a:p>
              <a:pPr algn="ctr">
                <a:buClr>
                  <a:srgbClr val="000000"/>
                </a:buClr>
                <a:buSzPts val="1400"/>
              </a:pPr>
              <a:endParaRPr sz="1867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2" name="Google Shape;102;gc44dcee17b_2_50"/>
          <p:cNvSpPr/>
          <p:nvPr/>
        </p:nvSpPr>
        <p:spPr>
          <a:xfrm>
            <a:off x="434477" y="2372989"/>
            <a:ext cx="45600" cy="491200"/>
          </a:xfrm>
          <a:prstGeom prst="rect">
            <a:avLst/>
          </a:prstGeom>
          <a:solidFill>
            <a:srgbClr val="004DA6"/>
          </a:solidFill>
          <a:ln w="12700" cap="flat" cmpd="sng">
            <a:solidFill>
              <a:srgbClr val="004DA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33" tIns="45700" rIns="91433" bIns="45700" anchor="ctr" anchorCtr="0">
            <a:noAutofit/>
          </a:bodyPr>
          <a:lstStyle/>
          <a:p>
            <a:pPr algn="ctr">
              <a:buClr>
                <a:srgbClr val="000000"/>
              </a:buClr>
              <a:buSzPts val="1400"/>
            </a:pPr>
            <a:endParaRPr sz="1867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gc44dcee17b_2_50"/>
          <p:cNvSpPr txBox="1"/>
          <p:nvPr/>
        </p:nvSpPr>
        <p:spPr>
          <a:xfrm>
            <a:off x="755200" y="2372990"/>
            <a:ext cx="5056661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>
              <a:buClr>
                <a:srgbClr val="000000"/>
              </a:buClr>
              <a:buSzPts val="1400"/>
            </a:pPr>
            <a:r>
              <a:rPr lang="ko-KR" altLang="en-US" sz="24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-KR" sz="24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 sz="24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gc44dcee17b_2_50"/>
          <p:cNvSpPr txBox="1"/>
          <p:nvPr/>
        </p:nvSpPr>
        <p:spPr>
          <a:xfrm>
            <a:off x="755200" y="899433"/>
            <a:ext cx="4924800" cy="90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normAutofit/>
          </a:bodyPr>
          <a:lstStyle/>
          <a:p>
            <a:pPr>
              <a:lnSpc>
                <a:spcPct val="90000"/>
              </a:lnSpc>
              <a:buClr>
                <a:schemeClr val="dk1"/>
              </a:buClr>
              <a:buSzPts val="1600"/>
            </a:pPr>
            <a:r>
              <a:rPr lang="ko" altLang="en-US" sz="3067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스터디 활동 </a:t>
            </a:r>
            <a:r>
              <a:rPr lang="ko-KR" altLang="en-US" sz="3067" b="1" dirty="0"/>
              <a:t>보고</a:t>
            </a:r>
            <a:r>
              <a:rPr lang="ko" altLang="en-US" sz="3067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altLang="ko" sz="2800" b="1" dirty="0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| </a:t>
            </a:r>
            <a:r>
              <a:rPr lang="ko-KR" altLang="en-US" sz="2800" b="1" dirty="0">
                <a:solidFill>
                  <a:srgbClr val="757070"/>
                </a:solidFill>
                <a:latin typeface="Arial"/>
                <a:ea typeface="Arial"/>
                <a:cs typeface="Arial"/>
                <a:sym typeface="Arial"/>
              </a:rPr>
              <a:t>내용</a:t>
            </a:r>
            <a:endParaRPr sz="3067" b="1" dirty="0">
              <a:solidFill>
                <a:srgbClr val="75707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gc44dcee17b_2_50"/>
          <p:cNvSpPr txBox="1"/>
          <p:nvPr/>
        </p:nvSpPr>
        <p:spPr>
          <a:xfrm>
            <a:off x="514664" y="1631023"/>
            <a:ext cx="7429186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 lvl="0">
              <a:buSzPts val="2100"/>
            </a:pPr>
            <a:r>
              <a:rPr lang="en-US" altLang="ko" sz="2800" dirty="0" err="1">
                <a:solidFill>
                  <a:srgbClr val="004DA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CycleGAN</a:t>
            </a:r>
            <a:endParaRPr lang="en-US" altLang="ko" sz="2800" dirty="0">
              <a:solidFill>
                <a:srgbClr val="004DA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Google Shape;109;gc44dcee17b_2_50">
            <a:extLst>
              <a:ext uri="{FF2B5EF4-FFF2-40B4-BE49-F238E27FC236}">
                <a16:creationId xmlns:a16="http://schemas.microsoft.com/office/drawing/2014/main" id="{E5B81167-D027-F64E-A660-87707984FF50}"/>
              </a:ext>
            </a:extLst>
          </p:cNvPr>
          <p:cNvSpPr txBox="1"/>
          <p:nvPr/>
        </p:nvSpPr>
        <p:spPr>
          <a:xfrm>
            <a:off x="235332" y="2807642"/>
            <a:ext cx="4635993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 marL="342900" indent="-342900">
              <a:buSzPct val="100000"/>
              <a:buFont typeface="Courier New" panose="02070309020205020404" pitchFamily="49" charset="0"/>
              <a:buChar char="o"/>
            </a:pPr>
            <a:r>
              <a:rPr lang="en-US" altLang="ko-KR" sz="2400" dirty="0"/>
              <a:t>Successful</a:t>
            </a:r>
          </a:p>
        </p:txBody>
      </p:sp>
      <p:sp>
        <p:nvSpPr>
          <p:cNvPr id="12" name="Google Shape;109;gc44dcee17b_2_50">
            <a:extLst>
              <a:ext uri="{FF2B5EF4-FFF2-40B4-BE49-F238E27FC236}">
                <a16:creationId xmlns:a16="http://schemas.microsoft.com/office/drawing/2014/main" id="{8642C1CA-2ACA-1048-A91B-550F4EF09E0D}"/>
              </a:ext>
            </a:extLst>
          </p:cNvPr>
          <p:cNvSpPr txBox="1"/>
          <p:nvPr/>
        </p:nvSpPr>
        <p:spPr>
          <a:xfrm>
            <a:off x="6696132" y="2808000"/>
            <a:ext cx="2273793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33" tIns="45700" rIns="91433" bIns="45700" anchor="t" anchorCtr="0">
            <a:spAutoFit/>
          </a:bodyPr>
          <a:lstStyle/>
          <a:p>
            <a:pPr marL="342900" indent="-342900">
              <a:buSzPct val="100000"/>
              <a:buFont typeface="Courier New" panose="02070309020205020404" pitchFamily="49" charset="0"/>
              <a:buChar char="o"/>
            </a:pPr>
            <a:r>
              <a:rPr lang="en-US" altLang="ko-KR" sz="2400" dirty="0"/>
              <a:t>Unsuccessful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A86DAA6-ABC8-1044-9FCC-BC7AF308178F}"/>
              </a:ext>
            </a:extLst>
          </p:cNvPr>
          <p:cNvSpPr txBox="1"/>
          <p:nvPr/>
        </p:nvSpPr>
        <p:spPr>
          <a:xfrm>
            <a:off x="1099790" y="3264281"/>
            <a:ext cx="792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</a:t>
            </a:r>
            <a:r>
              <a:rPr lang="en-KR" sz="2400" dirty="0"/>
              <a:t>eal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320E0AF-7140-3041-A33F-844DBF0CD3B3}"/>
              </a:ext>
            </a:extLst>
          </p:cNvPr>
          <p:cNvSpPr/>
          <p:nvPr/>
        </p:nvSpPr>
        <p:spPr>
          <a:xfrm>
            <a:off x="3863303" y="3265200"/>
            <a:ext cx="7483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KR" sz="2400" dirty="0"/>
              <a:t>Fake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CA41FFD-6039-6841-AD48-EF78D5028AEF}"/>
              </a:ext>
            </a:extLst>
          </p:cNvPr>
          <p:cNvSpPr txBox="1"/>
          <p:nvPr/>
        </p:nvSpPr>
        <p:spPr>
          <a:xfrm>
            <a:off x="7245205" y="3265200"/>
            <a:ext cx="792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</a:t>
            </a:r>
            <a:r>
              <a:rPr lang="en-KR" sz="2400" dirty="0"/>
              <a:t>eal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E413561-A0B7-4649-97A9-E93A812A5550}"/>
              </a:ext>
            </a:extLst>
          </p:cNvPr>
          <p:cNvSpPr/>
          <p:nvPr/>
        </p:nvSpPr>
        <p:spPr>
          <a:xfrm>
            <a:off x="10178629" y="3265200"/>
            <a:ext cx="7483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KR" sz="2400" dirty="0"/>
              <a:t>Fake</a:t>
            </a:r>
          </a:p>
        </p:txBody>
      </p:sp>
      <p:pic>
        <p:nvPicPr>
          <p:cNvPr id="20" name="Picture 19" descr="A horse grazing in a field&#10;&#10;Description automatically generated with medium confidence">
            <a:extLst>
              <a:ext uri="{FF2B5EF4-FFF2-40B4-BE49-F238E27FC236}">
                <a16:creationId xmlns:a16="http://schemas.microsoft.com/office/drawing/2014/main" id="{1DBD7D5A-BCCE-9440-B465-EEBB5530F8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00" y="3758400"/>
            <a:ext cx="2865600" cy="2865600"/>
          </a:xfrm>
          <a:prstGeom prst="rect">
            <a:avLst/>
          </a:prstGeom>
        </p:spPr>
      </p:pic>
      <p:pic>
        <p:nvPicPr>
          <p:cNvPr id="21" name="Picture 20" descr="A picture containing grass, zebra, outdoor, sky&#10;&#10;Description automatically generated">
            <a:extLst>
              <a:ext uri="{FF2B5EF4-FFF2-40B4-BE49-F238E27FC236}">
                <a16:creationId xmlns:a16="http://schemas.microsoft.com/office/drawing/2014/main" id="{6EB337F8-644B-634E-83BC-94A7DD88B0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4000" y="3758400"/>
            <a:ext cx="2865600" cy="2865600"/>
          </a:xfrm>
          <a:prstGeom prst="rect">
            <a:avLst/>
          </a:prstGeom>
        </p:spPr>
      </p:pic>
      <p:pic>
        <p:nvPicPr>
          <p:cNvPr id="22" name="Picture 21" descr="A picture containing grass, outdoor, sky, field&#10;&#10;Description automatically generated">
            <a:extLst>
              <a:ext uri="{FF2B5EF4-FFF2-40B4-BE49-F238E27FC236}">
                <a16:creationId xmlns:a16="http://schemas.microsoft.com/office/drawing/2014/main" id="{4A0FB2D9-1FC6-BA42-8F34-4280CDDF0F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0000" y="3758400"/>
            <a:ext cx="2865600" cy="2865600"/>
          </a:xfrm>
          <a:prstGeom prst="rect">
            <a:avLst/>
          </a:prstGeom>
        </p:spPr>
      </p:pic>
      <p:pic>
        <p:nvPicPr>
          <p:cNvPr id="25" name="Picture 24" descr="A picture containing grass, zebra, mammal&#10;&#10;Description automatically generated">
            <a:extLst>
              <a:ext uri="{FF2B5EF4-FFF2-40B4-BE49-F238E27FC236}">
                <a16:creationId xmlns:a16="http://schemas.microsoft.com/office/drawing/2014/main" id="{06533782-AA2C-9F4B-B5C4-3C5A8ACEA1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94400" y="3758400"/>
            <a:ext cx="2865600" cy="286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191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313</Words>
  <Application>Microsoft Macintosh PowerPoint</Application>
  <PresentationFormat>Widescreen</PresentationFormat>
  <Paragraphs>76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Malgun Gothic</vt:lpstr>
      <vt:lpstr>Arial</vt:lpstr>
      <vt:lpstr>Calibri</vt:lpstr>
      <vt:lpstr>Calibri Light</vt:lpstr>
      <vt:lpstr>Courier New</vt:lpstr>
      <vt:lpstr>Office Theme</vt:lpstr>
      <vt:lpstr>딥러닝 논문 구현 스터디 2팀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딥러닝 논문 구현 스터디 2팀</dc:title>
  <dc:creator>이민정</dc:creator>
  <cp:lastModifiedBy>이민정</cp:lastModifiedBy>
  <cp:revision>18</cp:revision>
  <dcterms:created xsi:type="dcterms:W3CDTF">2021-05-15T11:51:02Z</dcterms:created>
  <dcterms:modified xsi:type="dcterms:W3CDTF">2021-05-15T14:51:01Z</dcterms:modified>
</cp:coreProperties>
</file>

<file path=docProps/thumbnail.jpeg>
</file>